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53"/>
  </p:notesMasterIdLst>
  <p:sldIdLst>
    <p:sldId id="350" r:id="rId2"/>
    <p:sldId id="353" r:id="rId3"/>
    <p:sldId id="355" r:id="rId4"/>
    <p:sldId id="354" r:id="rId5"/>
    <p:sldId id="356" r:id="rId6"/>
    <p:sldId id="368" r:id="rId7"/>
    <p:sldId id="402" r:id="rId8"/>
    <p:sldId id="369" r:id="rId9"/>
    <p:sldId id="370" r:id="rId10"/>
    <p:sldId id="371" r:id="rId11"/>
    <p:sldId id="372" r:id="rId12"/>
    <p:sldId id="373" r:id="rId13"/>
    <p:sldId id="374" r:id="rId14"/>
    <p:sldId id="404" r:id="rId15"/>
    <p:sldId id="405" r:id="rId16"/>
    <p:sldId id="406" r:id="rId17"/>
    <p:sldId id="407" r:id="rId18"/>
    <p:sldId id="409" r:id="rId19"/>
    <p:sldId id="411" r:id="rId20"/>
    <p:sldId id="412" r:id="rId21"/>
    <p:sldId id="413" r:id="rId22"/>
    <p:sldId id="414" r:id="rId23"/>
    <p:sldId id="403" r:id="rId24"/>
    <p:sldId id="389" r:id="rId25"/>
    <p:sldId id="394" r:id="rId26"/>
    <p:sldId id="395" r:id="rId27"/>
    <p:sldId id="396" r:id="rId28"/>
    <p:sldId id="397" r:id="rId29"/>
    <p:sldId id="398" r:id="rId30"/>
    <p:sldId id="399" r:id="rId31"/>
    <p:sldId id="400" r:id="rId32"/>
    <p:sldId id="401" r:id="rId33"/>
    <p:sldId id="415" r:id="rId34"/>
    <p:sldId id="416" r:id="rId35"/>
    <p:sldId id="417" r:id="rId36"/>
    <p:sldId id="418" r:id="rId37"/>
    <p:sldId id="419" r:id="rId38"/>
    <p:sldId id="420" r:id="rId39"/>
    <p:sldId id="421" r:id="rId40"/>
    <p:sldId id="425" r:id="rId41"/>
    <p:sldId id="426" r:id="rId42"/>
    <p:sldId id="427" r:id="rId43"/>
    <p:sldId id="428" r:id="rId44"/>
    <p:sldId id="429" r:id="rId45"/>
    <p:sldId id="430" r:id="rId46"/>
    <p:sldId id="431" r:id="rId47"/>
    <p:sldId id="432" r:id="rId48"/>
    <p:sldId id="388" r:id="rId49"/>
    <p:sldId id="422" r:id="rId50"/>
    <p:sldId id="433" r:id="rId51"/>
    <p:sldId id="42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yqsong" initials="y" lastIdx="1" clrIdx="1">
    <p:extLst>
      <p:ext uri="{19B8F6BF-5375-455C-9EA6-DF929625EA0E}">
        <p15:presenceInfo xmlns:p15="http://schemas.microsoft.com/office/powerpoint/2012/main" userId="yqs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3619" autoAdjust="0"/>
  </p:normalViewPr>
  <p:slideViewPr>
    <p:cSldViewPr>
      <p:cViewPr varScale="1">
        <p:scale>
          <a:sx n="68" d="100"/>
          <a:sy n="68" d="100"/>
        </p:scale>
        <p:origin x="1188"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3154"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9F9785-B714-4355-9128-4C9AFF94E816}" type="datetimeFigureOut">
              <a:rPr lang="en-US" smtClean="0"/>
              <a:pPr/>
              <a:t>11/29/2018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BCD5C7-AD7F-4FAA-B7B9-A09C6EEE6F7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BCD5C7-AD7F-4FAA-B7B9-A09C6EEE6F73}" type="slidenum">
              <a:rPr lang="en-US" smtClean="0"/>
              <a:pPr/>
              <a:t>1</a:t>
            </a:fld>
            <a:endParaRPr lang="en-US"/>
          </a:p>
        </p:txBody>
      </p:sp>
    </p:spTree>
    <p:extLst>
      <p:ext uri="{BB962C8B-B14F-4D97-AF65-F5344CB8AC3E}">
        <p14:creationId xmlns:p14="http://schemas.microsoft.com/office/powerpoint/2010/main" val="107036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BCD5C7-AD7F-4FAA-B7B9-A09C6EEE6F73}" type="slidenum">
              <a:rPr lang="en-US" smtClean="0"/>
              <a:pPr/>
              <a:t>18</a:t>
            </a:fld>
            <a:endParaRPr lang="en-US"/>
          </a:p>
        </p:txBody>
      </p:sp>
    </p:spTree>
    <p:extLst>
      <p:ext uri="{BB962C8B-B14F-4D97-AF65-F5344CB8AC3E}">
        <p14:creationId xmlns:p14="http://schemas.microsoft.com/office/powerpoint/2010/main" val="65002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D85FE6-750C-4732-8770-3764C3886B79}" type="datetime1">
              <a:rPr lang="en-US" smtClean="0"/>
              <a:pPr/>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2D26E3-24CA-473D-94AE-BEF5424C6745}" type="datetime1">
              <a:rPr lang="en-US" smtClean="0"/>
              <a:pPr/>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543CEE-FB3B-438F-9EBB-73B9AC10250C}" type="datetime1">
              <a:rPr lang="en-US" smtClean="0"/>
              <a:pPr/>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99D9D2-3F3B-4AAC-AA3D-F292025307AB}" type="slidenum">
              <a:rPr lang="en-US"/>
              <a:pPr>
                <a:defRPr/>
              </a:pPr>
              <a:t>‹#›</a:t>
            </a:fld>
            <a:endParaRPr lang="en-US"/>
          </a:p>
        </p:txBody>
      </p:sp>
    </p:spTree>
    <p:extLst>
      <p:ext uri="{BB962C8B-B14F-4D97-AF65-F5344CB8AC3E}">
        <p14:creationId xmlns:p14="http://schemas.microsoft.com/office/powerpoint/2010/main" val="209146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228600" y="1295400"/>
            <a:ext cx="8686800" cy="525780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E3FA034-9655-43B8-B3BD-88402095BDE4}" type="datetime1">
              <a:rPr lang="en-US" smtClean="0"/>
              <a:pPr/>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958B27-60EC-44D9-BAB5-30CBA8DEF1DF}" type="datetime1">
              <a:rPr lang="en-US" smtClean="0"/>
              <a:pPr/>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152400" y="1295400"/>
            <a:ext cx="4267200" cy="5257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295400"/>
            <a:ext cx="4419600" cy="5257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80E438-2669-4C13-BC32-057F4D8A6A64}" type="datetime1">
              <a:rPr lang="en-US" smtClean="0"/>
              <a:pPr/>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6200" y="1371600"/>
            <a:ext cx="4421189" cy="803275"/>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 y="2174874"/>
            <a:ext cx="4421189" cy="4225925"/>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371600"/>
            <a:ext cx="4422774" cy="803275"/>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422774" cy="4225924"/>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22A8CF2-C308-4240-827B-DA5E5EF10773}" type="datetime1">
              <a:rPr lang="en-US" smtClean="0"/>
              <a:pPr/>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C27829BF-A21A-4829-82BB-D4F1052F34BD}" type="datetime1">
              <a:rPr lang="en-US" smtClean="0"/>
              <a:pPr/>
              <a:t>11/29/2018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608305-5630-46F6-B0A9-82A3FB37D1B9}" type="datetime1">
              <a:rPr lang="en-US" smtClean="0"/>
              <a:pPr/>
              <a:t>11/29/2018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8B31D5-19F5-4FF9-AAAF-C9E151ED526F}" type="datetime1">
              <a:rPr lang="en-US" smtClean="0"/>
              <a:pPr/>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188D69-AA0B-497A-9110-118DC585578D}" type="datetime1">
              <a:rPr lang="en-US" smtClean="0"/>
              <a:pPr/>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219200"/>
            <a:ext cx="861060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6629400"/>
            <a:ext cx="21336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7BBBB4C8-4A74-4DEC-ACCB-294E44CF7D2F}" type="datetime1">
              <a:rPr lang="en-US" smtClean="0"/>
              <a:pPr/>
              <a:t>11/29/2018</a:t>
            </a:fld>
            <a:endParaRPr lang="en-US"/>
          </a:p>
        </p:txBody>
      </p:sp>
      <p:sp>
        <p:nvSpPr>
          <p:cNvPr id="5" name="Footer Placeholder 4"/>
          <p:cNvSpPr>
            <a:spLocks noGrp="1"/>
          </p:cNvSpPr>
          <p:nvPr>
            <p:ph type="ftr" sz="quarter" idx="3"/>
          </p:nvPr>
        </p:nvSpPr>
        <p:spPr>
          <a:xfrm>
            <a:off x="3124200" y="6629400"/>
            <a:ext cx="28956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10400" y="6629400"/>
            <a:ext cx="21336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eclab.stanford.edu/AdvML2017/slides/dawn-stanford-ai-security-workshop-short-sep-2017.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eclab.stanford.edu/AdvML2017/slides/dawn-stanford-ai-security-workshop-short-sep-2017.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707.07328.pdf"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hyperlink" Target="https://gluebenchmark.com/leaderboard"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zhouyu.cs.ucdavis.edu/Alexa_Prize_Technical_Article.pdf"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log.openai.com/adversarial-example-research/"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seclab.stanford.edu/AdvML2017/slides/dawn-stanford-ai-security-workshop-short-sep-201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6"/>
            <a:ext cx="9144000" cy="1470025"/>
          </a:xfrm>
        </p:spPr>
        <p:txBody>
          <a:bodyPr>
            <a:normAutofit/>
          </a:bodyPr>
          <a:lstStyle/>
          <a:p>
            <a:r>
              <a:rPr lang="en-US" altLang="zh-CN" sz="3200" dirty="0"/>
              <a:t>COMP4901K/Math4824B</a:t>
            </a:r>
            <a:br>
              <a:rPr lang="en-US" altLang="zh-CN" sz="3200" dirty="0"/>
            </a:br>
            <a:r>
              <a:rPr lang="en-US" altLang="zh-CN" sz="3200" dirty="0"/>
              <a:t>Machine Learning for Natural Language Processing</a:t>
            </a:r>
            <a:endParaRPr lang="en-US" sz="3200" dirty="0"/>
          </a:p>
        </p:txBody>
      </p:sp>
      <p:sp>
        <p:nvSpPr>
          <p:cNvPr id="3" name="Subtitle 2"/>
          <p:cNvSpPr>
            <a:spLocks noGrp="1"/>
          </p:cNvSpPr>
          <p:nvPr>
            <p:ph type="subTitle" idx="1"/>
          </p:nvPr>
        </p:nvSpPr>
        <p:spPr>
          <a:xfrm>
            <a:off x="0" y="3886200"/>
            <a:ext cx="9144000" cy="1752600"/>
          </a:xfrm>
        </p:spPr>
        <p:txBody>
          <a:bodyPr>
            <a:normAutofit/>
          </a:bodyPr>
          <a:lstStyle/>
          <a:p>
            <a:r>
              <a:rPr lang="en-US" altLang="zh-CN" dirty="0"/>
              <a:t>Lecture 24: Machine Learning For NLP: </a:t>
            </a:r>
          </a:p>
          <a:p>
            <a:r>
              <a:rPr lang="en-US" altLang="zh-CN" dirty="0"/>
              <a:t>Past, Present, and Future</a:t>
            </a:r>
          </a:p>
          <a:p>
            <a:r>
              <a:rPr lang="en-US" dirty="0"/>
              <a:t>Instructor: </a:t>
            </a:r>
            <a:r>
              <a:rPr lang="en-US" dirty="0" err="1"/>
              <a:t>Yangqiu</a:t>
            </a:r>
            <a:r>
              <a:rPr lang="en-US" dirty="0"/>
              <a:t> Song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
        <p:nvSpPr>
          <p:cNvPr id="5" name="TextBox 4"/>
          <p:cNvSpPr txBox="1"/>
          <p:nvPr/>
        </p:nvSpPr>
        <p:spPr>
          <a:xfrm>
            <a:off x="0" y="6519446"/>
            <a:ext cx="7010400" cy="313932"/>
          </a:xfrm>
          <a:prstGeom prst="rect">
            <a:avLst/>
          </a:prstGeom>
          <a:noFill/>
        </p:spPr>
        <p:txBody>
          <a:bodyPr wrap="square" rtlCol="0">
            <a:spAutoFit/>
          </a:bodyPr>
          <a:lstStyle/>
          <a:p>
            <a:pPr>
              <a:lnSpc>
                <a:spcPct val="90000"/>
              </a:lnSpc>
            </a:pPr>
            <a:r>
              <a:rPr lang="en-US" sz="1600" dirty="0">
                <a:solidFill>
                  <a:schemeClr val="bg1">
                    <a:lumMod val="65000"/>
                  </a:schemeClr>
                </a:solidFill>
              </a:rPr>
              <a:t>Slides credits: Richard </a:t>
            </a:r>
            <a:r>
              <a:rPr lang="en-US" sz="1600" dirty="0" err="1">
                <a:solidFill>
                  <a:schemeClr val="bg1">
                    <a:lumMod val="65000"/>
                  </a:schemeClr>
                </a:solidFill>
              </a:rPr>
              <a:t>Socher</a:t>
            </a:r>
            <a:r>
              <a:rPr lang="en-US" sz="1600" dirty="0">
                <a:solidFill>
                  <a:schemeClr val="bg1">
                    <a:lumMod val="65000"/>
                  </a:schemeClr>
                </a:solidFill>
              </a:rPr>
              <a:t>, Percy Liang, </a:t>
            </a:r>
            <a:r>
              <a:rPr lang="en-US" sz="1600" dirty="0" err="1">
                <a:solidFill>
                  <a:schemeClr val="bg1">
                    <a:lumMod val="65000"/>
                  </a:schemeClr>
                </a:solidFill>
              </a:rPr>
              <a:t>Yejin</a:t>
            </a:r>
            <a:r>
              <a:rPr lang="en-US" sz="1600" dirty="0">
                <a:solidFill>
                  <a:schemeClr val="bg1">
                    <a:lumMod val="65000"/>
                  </a:schemeClr>
                </a:solidFill>
              </a:rPr>
              <a:t> Choi, Dawn Song </a:t>
            </a:r>
          </a:p>
        </p:txBody>
      </p:sp>
    </p:spTree>
    <p:extLst>
      <p:ext uri="{BB962C8B-B14F-4D97-AF65-F5344CB8AC3E}">
        <p14:creationId xmlns:p14="http://schemas.microsoft.com/office/powerpoint/2010/main" val="247983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Attacking Machine Learning with Adversarial Examples</a:t>
            </a:r>
          </a:p>
        </p:txBody>
      </p:sp>
      <p:pic>
        <p:nvPicPr>
          <p:cNvPr id="5" name="Content Placeholder 4"/>
          <p:cNvPicPr>
            <a:picLocks noGrp="1" noChangeAspect="1"/>
          </p:cNvPicPr>
          <p:nvPr>
            <p:ph idx="1"/>
          </p:nvPr>
        </p:nvPicPr>
        <p:blipFill>
          <a:blip r:embed="rId2"/>
          <a:stretch>
            <a:fillRect/>
          </a:stretch>
        </p:blipFill>
        <p:spPr>
          <a:xfrm>
            <a:off x="228600" y="1390364"/>
            <a:ext cx="8686800" cy="506787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6" name="Rectangle 5"/>
          <p:cNvSpPr/>
          <p:nvPr/>
        </p:nvSpPr>
        <p:spPr>
          <a:xfrm>
            <a:off x="1371600" y="6570699"/>
            <a:ext cx="6934200" cy="261610"/>
          </a:xfrm>
          <a:prstGeom prst="rect">
            <a:avLst/>
          </a:prstGeom>
        </p:spPr>
        <p:txBody>
          <a:bodyPr wrap="square">
            <a:spAutoFit/>
          </a:bodyPr>
          <a:lstStyle/>
          <a:p>
            <a:r>
              <a:rPr lang="en-US" sz="1100" dirty="0">
                <a:hlinkClick r:id="rId3"/>
              </a:rPr>
              <a:t>https://seclab.stanford.edu/AdvML2017/slides/dawn-stanford-ai-security-workshop-short-sep-2017.pdf</a:t>
            </a:r>
            <a:endParaRPr lang="en-US" sz="1100" dirty="0"/>
          </a:p>
        </p:txBody>
      </p:sp>
    </p:spTree>
    <p:extLst>
      <p:ext uri="{BB962C8B-B14F-4D97-AF65-F5344CB8AC3E}">
        <p14:creationId xmlns:p14="http://schemas.microsoft.com/office/powerpoint/2010/main" val="3716444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Attacking Machine Learning with Adversarial Examples</a:t>
            </a:r>
          </a:p>
        </p:txBody>
      </p:sp>
      <p:pic>
        <p:nvPicPr>
          <p:cNvPr id="5" name="Content Placeholder 4"/>
          <p:cNvPicPr>
            <a:picLocks noGrp="1" noChangeAspect="1"/>
          </p:cNvPicPr>
          <p:nvPr>
            <p:ph idx="1"/>
          </p:nvPr>
        </p:nvPicPr>
        <p:blipFill>
          <a:blip r:embed="rId2"/>
          <a:stretch>
            <a:fillRect/>
          </a:stretch>
        </p:blipFill>
        <p:spPr>
          <a:xfrm>
            <a:off x="228600" y="1760895"/>
            <a:ext cx="8686800" cy="432681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6" name="Rectangle 5"/>
          <p:cNvSpPr/>
          <p:nvPr/>
        </p:nvSpPr>
        <p:spPr>
          <a:xfrm>
            <a:off x="1371600" y="6570699"/>
            <a:ext cx="6934200" cy="261610"/>
          </a:xfrm>
          <a:prstGeom prst="rect">
            <a:avLst/>
          </a:prstGeom>
        </p:spPr>
        <p:txBody>
          <a:bodyPr wrap="square">
            <a:spAutoFit/>
          </a:bodyPr>
          <a:lstStyle/>
          <a:p>
            <a:r>
              <a:rPr lang="en-US" sz="1100" dirty="0">
                <a:hlinkClick r:id="rId3"/>
              </a:rPr>
              <a:t>https://seclab.stanford.edu/AdvML2017/slides/dawn-stanford-ai-security-workshop-short-sep-2017.pdf</a:t>
            </a:r>
            <a:endParaRPr lang="en-US" sz="1100" dirty="0"/>
          </a:p>
        </p:txBody>
      </p:sp>
    </p:spTree>
    <p:extLst>
      <p:ext uri="{BB962C8B-B14F-4D97-AF65-F5344CB8AC3E}">
        <p14:creationId xmlns:p14="http://schemas.microsoft.com/office/powerpoint/2010/main" val="290657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rPr>
              <a:t>https://rajpurkar.github.io/SQuAD-explorer/</a:t>
            </a:r>
            <a:endParaRPr lang="en-US" dirty="0"/>
          </a:p>
        </p:txBody>
      </p:sp>
      <p:pic>
        <p:nvPicPr>
          <p:cNvPr id="5" name="Content Placeholder 4"/>
          <p:cNvPicPr>
            <a:picLocks noGrp="1" noChangeAspect="1"/>
          </p:cNvPicPr>
          <p:nvPr>
            <p:ph idx="1"/>
          </p:nvPr>
        </p:nvPicPr>
        <p:blipFill>
          <a:blip r:embed="rId3"/>
          <a:stretch>
            <a:fillRect/>
          </a:stretch>
        </p:blipFill>
        <p:spPr>
          <a:xfrm>
            <a:off x="228600" y="2189947"/>
            <a:ext cx="8686800" cy="3468705"/>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48125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Attacking Machine Learning with Adversarial Examples</a:t>
            </a:r>
          </a:p>
        </p:txBody>
      </p:sp>
      <p:pic>
        <p:nvPicPr>
          <p:cNvPr id="5" name="Content Placeholder 4"/>
          <p:cNvPicPr>
            <a:picLocks noGrp="1" noChangeAspect="1"/>
          </p:cNvPicPr>
          <p:nvPr>
            <p:ph idx="1"/>
          </p:nvPr>
        </p:nvPicPr>
        <p:blipFill>
          <a:blip r:embed="rId2"/>
          <a:stretch>
            <a:fillRect/>
          </a:stretch>
        </p:blipFill>
        <p:spPr>
          <a:xfrm>
            <a:off x="838200" y="991386"/>
            <a:ext cx="5257800" cy="499016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Rectangle 5"/>
          <p:cNvSpPr/>
          <p:nvPr/>
        </p:nvSpPr>
        <p:spPr>
          <a:xfrm>
            <a:off x="2667000" y="6374368"/>
            <a:ext cx="3622338" cy="369332"/>
          </a:xfrm>
          <a:prstGeom prst="rect">
            <a:avLst/>
          </a:prstGeom>
        </p:spPr>
        <p:txBody>
          <a:bodyPr wrap="none">
            <a:spAutoFit/>
          </a:bodyPr>
          <a:lstStyle/>
          <a:p>
            <a:r>
              <a:rPr lang="en-US" dirty="0">
                <a:hlinkClick r:id="rId3"/>
              </a:rPr>
              <a:t>https://arxiv.org/pdf/1707.07328.pdf</a:t>
            </a:r>
            <a:endParaRPr lang="en-US" dirty="0"/>
          </a:p>
        </p:txBody>
      </p:sp>
      <p:sp>
        <p:nvSpPr>
          <p:cNvPr id="3" name="文本框 2">
            <a:extLst>
              <a:ext uri="{FF2B5EF4-FFF2-40B4-BE49-F238E27FC236}">
                <a16:creationId xmlns:a16="http://schemas.microsoft.com/office/drawing/2014/main" id="{345C5D09-37B2-452C-AB4F-E049204A91F4}"/>
              </a:ext>
            </a:extLst>
          </p:cNvPr>
          <p:cNvSpPr txBox="1"/>
          <p:nvPr/>
        </p:nvSpPr>
        <p:spPr>
          <a:xfrm>
            <a:off x="5867400" y="2123128"/>
            <a:ext cx="3015792" cy="923330"/>
          </a:xfrm>
          <a:prstGeom prst="rect">
            <a:avLst/>
          </a:prstGeom>
          <a:noFill/>
        </p:spPr>
        <p:txBody>
          <a:bodyPr wrap="square" rtlCol="0">
            <a:spAutoFit/>
          </a:bodyPr>
          <a:lstStyle/>
          <a:p>
            <a:r>
              <a:rPr lang="en-US" altLang="zh-CN" dirty="0">
                <a:solidFill>
                  <a:srgbClr val="0099FF"/>
                </a:solidFill>
              </a:rPr>
              <a:t>Context of the new sentence may indicate that the answer is inside it.</a:t>
            </a:r>
            <a:endParaRPr lang="zh-CN" altLang="en-US" dirty="0">
              <a:solidFill>
                <a:srgbClr val="0099FF"/>
              </a:solidFill>
            </a:endParaRPr>
          </a:p>
        </p:txBody>
      </p:sp>
    </p:spTree>
    <p:extLst>
      <p:ext uri="{BB962C8B-B14F-4D97-AF65-F5344CB8AC3E}">
        <p14:creationId xmlns:p14="http://schemas.microsoft.com/office/powerpoint/2010/main" val="416160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didn’t work?</a:t>
            </a:r>
            <a:endParaRPr lang="en-US" dirty="0"/>
          </a:p>
        </p:txBody>
      </p:sp>
      <p:sp>
        <p:nvSpPr>
          <p:cNvPr id="3" name="Content Placeholder 2"/>
          <p:cNvSpPr>
            <a:spLocks noGrp="1"/>
          </p:cNvSpPr>
          <p:nvPr>
            <p:ph idx="1"/>
          </p:nvPr>
        </p:nvSpPr>
        <p:spPr/>
        <p:txBody>
          <a:bodyPr/>
          <a:lstStyle/>
          <a:p>
            <a:r>
              <a:rPr lang="en-US" dirty="0"/>
              <a:t>Adversarial examples</a:t>
            </a:r>
          </a:p>
          <a:p>
            <a:endParaRPr lang="en-US" dirty="0"/>
          </a:p>
          <a:p>
            <a:r>
              <a:rPr lang="en-US" dirty="0">
                <a:solidFill>
                  <a:srgbClr val="FF0000"/>
                </a:solidFill>
              </a:rPr>
              <a:t>Commonsense knowledge</a:t>
            </a:r>
          </a:p>
          <a:p>
            <a:endParaRPr lang="en-US" dirty="0"/>
          </a:p>
          <a:p>
            <a:r>
              <a:rPr lang="en-US" dirty="0"/>
              <a:t>Grounding and meaning related to the real world</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5621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Pragmatics</a:t>
            </a:r>
          </a:p>
        </p:txBody>
      </p:sp>
      <p:sp>
        <p:nvSpPr>
          <p:cNvPr id="3" name="Content Placeholder 2"/>
          <p:cNvSpPr>
            <a:spLocks noGrp="1"/>
          </p:cNvSpPr>
          <p:nvPr>
            <p:ph idx="1"/>
          </p:nvPr>
        </p:nvSpPr>
        <p:spPr>
          <a:xfrm>
            <a:off x="228600" y="1108042"/>
            <a:ext cx="8686800" cy="5410200"/>
          </a:xfrm>
        </p:spPr>
        <p:txBody>
          <a:bodyPr>
            <a:normAutofit/>
          </a:bodyPr>
          <a:lstStyle/>
          <a:p>
            <a:r>
              <a:rPr lang="en-US" dirty="0"/>
              <a:t>Semantics: what does it mean literally?</a:t>
            </a:r>
          </a:p>
          <a:p>
            <a:endParaRPr lang="en-US" dirty="0"/>
          </a:p>
          <a:p>
            <a:r>
              <a:rPr lang="en-US" dirty="0"/>
              <a:t>Pragmatics: what is the speaker really conveying?</a:t>
            </a:r>
          </a:p>
          <a:p>
            <a:pPr lvl="1"/>
            <a:r>
              <a:rPr lang="en-US" dirty="0"/>
              <a:t>Conversational implicature </a:t>
            </a:r>
            <a:r>
              <a:rPr lang="en-US" dirty="0">
                <a:solidFill>
                  <a:srgbClr val="0099FF"/>
                </a:solidFill>
              </a:rPr>
              <a:t>(two speakers are saying something within context. Seeing the dialogue only misses information embedded in the context.)</a:t>
            </a:r>
          </a:p>
          <a:p>
            <a:pPr lvl="2"/>
            <a:r>
              <a:rPr lang="en-US" b="1" dirty="0"/>
              <a:t>A:</a:t>
            </a:r>
            <a:r>
              <a:rPr lang="en-US" dirty="0"/>
              <a:t> </a:t>
            </a:r>
            <a:r>
              <a:rPr lang="en-US" dirty="0">
                <a:solidFill>
                  <a:srgbClr val="FF0000"/>
                </a:solidFill>
              </a:rPr>
              <a:t>What on earth has happened to the roast beef?</a:t>
            </a:r>
          </a:p>
          <a:p>
            <a:pPr lvl="2"/>
            <a:r>
              <a:rPr lang="en-US" b="1" dirty="0"/>
              <a:t>B:</a:t>
            </a:r>
            <a:r>
              <a:rPr lang="en-US" dirty="0"/>
              <a:t> </a:t>
            </a:r>
            <a:r>
              <a:rPr lang="en-US" dirty="0">
                <a:solidFill>
                  <a:srgbClr val="FF0000"/>
                </a:solidFill>
              </a:rPr>
              <a:t>The dog is looking very happy.</a:t>
            </a:r>
          </a:p>
          <a:p>
            <a:pPr lvl="2"/>
            <a:r>
              <a:rPr lang="en-US" dirty="0" err="1"/>
              <a:t>Implicature</a:t>
            </a:r>
            <a:r>
              <a:rPr lang="en-US" dirty="0"/>
              <a:t>: </a:t>
            </a:r>
            <a:r>
              <a:rPr lang="en-US" dirty="0">
                <a:solidFill>
                  <a:srgbClr val="0070C0"/>
                </a:solidFill>
              </a:rPr>
              <a:t>The dog at the roast beef</a:t>
            </a:r>
            <a:r>
              <a:rPr lang="en-US" dirty="0"/>
              <a:t>.</a:t>
            </a:r>
          </a:p>
          <a:p>
            <a:pPr lvl="1"/>
            <a:r>
              <a:rPr lang="en-US" dirty="0"/>
              <a:t>Presupposition: background assumption independent of truth of sentence</a:t>
            </a:r>
          </a:p>
          <a:p>
            <a:pPr lvl="2"/>
            <a:r>
              <a:rPr lang="en-US" dirty="0">
                <a:solidFill>
                  <a:srgbClr val="FF0000"/>
                </a:solidFill>
              </a:rPr>
              <a:t>I have stopped eating meat.</a:t>
            </a:r>
          </a:p>
          <a:p>
            <a:pPr lvl="2"/>
            <a:r>
              <a:rPr lang="en-US" dirty="0"/>
              <a:t>Presupposition: </a:t>
            </a:r>
            <a:r>
              <a:rPr lang="en-US" dirty="0">
                <a:solidFill>
                  <a:srgbClr val="0070C0"/>
                </a:solidFill>
              </a:rPr>
              <a:t>I once was eating meat</a:t>
            </a:r>
            <a:r>
              <a:rPr lang="en-US" dirty="0"/>
              <a: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14508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“Commonsense Knowledge”</a:t>
            </a:r>
            <a:endParaRPr lang="en-US" dirty="0"/>
          </a:p>
        </p:txBody>
      </p:sp>
      <p:sp>
        <p:nvSpPr>
          <p:cNvPr id="3" name="Content Placeholder 2"/>
          <p:cNvSpPr>
            <a:spLocks noGrp="1"/>
          </p:cNvSpPr>
          <p:nvPr>
            <p:ph idx="1"/>
          </p:nvPr>
        </p:nvSpPr>
        <p:spPr/>
        <p:txBody>
          <a:bodyPr>
            <a:normAutofit/>
          </a:bodyPr>
          <a:lstStyle/>
          <a:p>
            <a:r>
              <a:rPr lang="en-US" dirty="0"/>
              <a:t>When we communicate,</a:t>
            </a:r>
          </a:p>
          <a:p>
            <a:endParaRPr lang="en-US" dirty="0"/>
          </a:p>
          <a:p>
            <a:pPr lvl="1">
              <a:lnSpc>
                <a:spcPct val="90000"/>
              </a:lnSpc>
            </a:pPr>
            <a:r>
              <a:rPr lang="en-US" altLang="en-US" dirty="0"/>
              <a:t>we omit a lot of “common sense” knowledge, which we assume the hearer/reader possesses</a:t>
            </a:r>
          </a:p>
          <a:p>
            <a:pPr lvl="1">
              <a:lnSpc>
                <a:spcPct val="90000"/>
              </a:lnSpc>
            </a:pPr>
            <a:endParaRPr lang="en-US" altLang="en-US" dirty="0"/>
          </a:p>
          <a:p>
            <a:pPr lvl="1">
              <a:lnSpc>
                <a:spcPct val="90000"/>
              </a:lnSpc>
            </a:pPr>
            <a:r>
              <a:rPr lang="en-US" altLang="en-US" dirty="0"/>
              <a:t>we keep a lot of ambiguities, which we assume the hearer/reader knows how to resolve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56886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hangingPunct="1"/>
            <a:r>
              <a:rPr lang="en-US" dirty="0"/>
              <a:t>What is Commonsense Knowledge?</a:t>
            </a:r>
          </a:p>
        </p:txBody>
      </p:sp>
      <p:sp>
        <p:nvSpPr>
          <p:cNvPr id="3" name="Content Placeholder 2"/>
          <p:cNvSpPr>
            <a:spLocks noGrp="1"/>
          </p:cNvSpPr>
          <p:nvPr>
            <p:ph idx="1"/>
          </p:nvPr>
        </p:nvSpPr>
        <p:spPr/>
        <p:txBody>
          <a:bodyPr>
            <a:normAutofit/>
          </a:bodyPr>
          <a:lstStyle/>
          <a:p>
            <a:pPr marL="0" indent="0" eaLnBrk="1" hangingPunct="1">
              <a:buFontTx/>
              <a:buNone/>
              <a:defRPr/>
            </a:pPr>
            <a:r>
              <a:rPr lang="en-US" dirty="0"/>
              <a:t>Knowledge about the everyday world that is possessed by all people</a:t>
            </a:r>
          </a:p>
          <a:p>
            <a:pPr eaLnBrk="1" hangingPunct="1">
              <a:defRPr/>
            </a:pPr>
            <a:endParaRPr lang="en-US" dirty="0"/>
          </a:p>
          <a:p>
            <a:pPr eaLnBrk="1" hangingPunct="1">
              <a:defRPr/>
            </a:pPr>
            <a:r>
              <a:rPr lang="en-US" dirty="0"/>
              <a:t>A lemon is sour. </a:t>
            </a:r>
          </a:p>
          <a:p>
            <a:pPr eaLnBrk="1" hangingPunct="1">
              <a:defRPr/>
            </a:pPr>
            <a:r>
              <a:rPr lang="en-US" dirty="0"/>
              <a:t>To open a door, you must usually first turn the doorknob. </a:t>
            </a:r>
          </a:p>
          <a:p>
            <a:pPr eaLnBrk="1" hangingPunct="1">
              <a:defRPr/>
            </a:pPr>
            <a:r>
              <a:rPr lang="en-US" dirty="0"/>
              <a:t>If you forget someone’s birthday, they may be unhappy with you.</a:t>
            </a:r>
          </a:p>
          <a:p>
            <a:pPr eaLnBrk="1" hangingPunct="1">
              <a:defRPr/>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55865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838200"/>
          </a:xfrm>
        </p:spPr>
        <p:txBody>
          <a:bodyPr/>
          <a:lstStyle/>
          <a:p>
            <a:pPr eaLnBrk="1" hangingPunct="1"/>
            <a:r>
              <a:rPr lang="en-US" sz="3600" dirty="0"/>
              <a:t>Detecting Moods (“affect”) in Text</a:t>
            </a:r>
          </a:p>
        </p:txBody>
      </p:sp>
      <p:pic>
        <p:nvPicPr>
          <p:cNvPr id="19462" name="Picture 11"/>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l="25333" t="18961" r="24001" b="7645"/>
          <a:stretch>
            <a:fillRect/>
          </a:stretch>
        </p:blipFill>
        <p:spPr>
          <a:xfrm>
            <a:off x="1562100" y="736428"/>
            <a:ext cx="6019800" cy="5994745"/>
          </a:xfrm>
          <a:noFill/>
          <a:ln w="28575">
            <a:solidFill>
              <a:srgbClr val="000099"/>
            </a:solidFill>
            <a:miter lim="800000"/>
            <a:headEnd/>
            <a:tailEnd/>
          </a:ln>
        </p:spPr>
      </p:pic>
      <p:sp>
        <p:nvSpPr>
          <p:cNvPr id="2" name="Slide Number Placeholder 1"/>
          <p:cNvSpPr>
            <a:spLocks noGrp="1"/>
          </p:cNvSpPr>
          <p:nvPr>
            <p:ph type="sldNum" sz="quarter" idx="12"/>
          </p:nvPr>
        </p:nvSpPr>
        <p:spPr/>
        <p:txBody>
          <a:bodyPr/>
          <a:lstStyle/>
          <a:p>
            <a:pPr>
              <a:defRPr/>
            </a:pPr>
            <a:fld id="{1399D9D2-3F3B-4AAC-AA3D-F292025307AB}" type="slidenum">
              <a:rPr lang="en-US" smtClean="0"/>
              <a:pPr>
                <a:defRPr/>
              </a:pPr>
              <a:t>18</a:t>
            </a:fld>
            <a:endParaRPr lang="en-US"/>
          </a:p>
        </p:txBody>
      </p:sp>
    </p:spTree>
    <p:extLst>
      <p:ext uri="{BB962C8B-B14F-4D97-AF65-F5344CB8AC3E}">
        <p14:creationId xmlns:p14="http://schemas.microsoft.com/office/powerpoint/2010/main" val="235915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between the 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p:cNvPicPr>
            <a:picLocks noChangeAspect="1"/>
          </p:cNvPicPr>
          <p:nvPr/>
        </p:nvPicPr>
        <p:blipFill>
          <a:blip r:embed="rId2"/>
          <a:stretch>
            <a:fillRect/>
          </a:stretch>
        </p:blipFill>
        <p:spPr>
          <a:xfrm>
            <a:off x="152400" y="1304217"/>
            <a:ext cx="4347017" cy="2299483"/>
          </a:xfrm>
          <a:prstGeom prst="rect">
            <a:avLst/>
          </a:prstGeom>
        </p:spPr>
      </p:pic>
      <p:sp>
        <p:nvSpPr>
          <p:cNvPr id="3" name="Content Placeholder 2"/>
          <p:cNvSpPr>
            <a:spLocks noGrp="1"/>
          </p:cNvSpPr>
          <p:nvPr>
            <p:ph idx="1"/>
          </p:nvPr>
        </p:nvSpPr>
        <p:spPr>
          <a:xfrm>
            <a:off x="228600" y="4419600"/>
            <a:ext cx="8686800" cy="2133600"/>
          </a:xfrm>
        </p:spPr>
        <p:txBody>
          <a:bodyPr/>
          <a:lstStyle/>
          <a:p>
            <a:r>
              <a:rPr lang="en-US" dirty="0"/>
              <a:t>Someone stabbed a cheeseburger?</a:t>
            </a:r>
          </a:p>
          <a:p>
            <a:r>
              <a:rPr lang="en-US" dirty="0"/>
              <a:t>A cheeseburger stabbed someone?</a:t>
            </a:r>
          </a:p>
          <a:p>
            <a:r>
              <a:rPr lang="en-US" dirty="0"/>
              <a:t>A cheeseburger stabbed another cheeseburger?</a:t>
            </a:r>
          </a:p>
          <a:p>
            <a:r>
              <a:rPr lang="en-US" dirty="0"/>
              <a:t>Someone stabbed someone else over a cheeseburger?</a:t>
            </a:r>
          </a:p>
        </p:txBody>
      </p:sp>
      <p:pic>
        <p:nvPicPr>
          <p:cNvPr id="7" name="Picture 6"/>
          <p:cNvPicPr>
            <a:picLocks noChangeAspect="1"/>
          </p:cNvPicPr>
          <p:nvPr/>
        </p:nvPicPr>
        <p:blipFill>
          <a:blip r:embed="rId3"/>
          <a:stretch>
            <a:fillRect/>
          </a:stretch>
        </p:blipFill>
        <p:spPr>
          <a:xfrm>
            <a:off x="5029200" y="1219200"/>
            <a:ext cx="3746348" cy="3067560"/>
          </a:xfrm>
          <a:prstGeom prst="rect">
            <a:avLst/>
          </a:prstGeom>
        </p:spPr>
      </p:pic>
    </p:spTree>
    <p:extLst>
      <p:ext uri="{BB962C8B-B14F-4D97-AF65-F5344CB8AC3E}">
        <p14:creationId xmlns:p14="http://schemas.microsoft.com/office/powerpoint/2010/main" val="20041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Levels of </a:t>
            </a:r>
            <a:r>
              <a:rPr lang="en-US" altLang="zh-CN" dirty="0"/>
              <a:t>L</a:t>
            </a:r>
            <a:r>
              <a:rPr lang="en-US" dirty="0"/>
              <a:t>inguistic Analysis</a:t>
            </a:r>
          </a:p>
        </p:txBody>
      </p:sp>
      <p:sp>
        <p:nvSpPr>
          <p:cNvPr id="5" name="Rectangle 4"/>
          <p:cNvSpPr/>
          <p:nvPr/>
        </p:nvSpPr>
        <p:spPr>
          <a:xfrm>
            <a:off x="152400" y="914400"/>
            <a:ext cx="48006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Pragmatics</a:t>
            </a:r>
            <a:r>
              <a:rPr lang="en-US" sz="2800" dirty="0"/>
              <a:t>: what does it do?</a:t>
            </a:r>
          </a:p>
        </p:txBody>
      </p:sp>
      <p:sp>
        <p:nvSpPr>
          <p:cNvPr id="6" name="Rectangle 5"/>
          <p:cNvSpPr/>
          <p:nvPr/>
        </p:nvSpPr>
        <p:spPr>
          <a:xfrm>
            <a:off x="152400" y="2590800"/>
            <a:ext cx="48006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Semantics</a:t>
            </a:r>
            <a:r>
              <a:rPr lang="en-US" sz="2800" dirty="0"/>
              <a:t>: what does it mean?</a:t>
            </a:r>
          </a:p>
        </p:txBody>
      </p:sp>
      <p:sp>
        <p:nvSpPr>
          <p:cNvPr id="7" name="Rectangle 6"/>
          <p:cNvSpPr/>
          <p:nvPr/>
        </p:nvSpPr>
        <p:spPr>
          <a:xfrm>
            <a:off x="152400" y="4267200"/>
            <a:ext cx="48006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Syntax</a:t>
            </a:r>
            <a:r>
              <a:rPr lang="en-US" sz="2800" dirty="0"/>
              <a:t>: what is grammatical?</a:t>
            </a:r>
          </a:p>
        </p:txBody>
      </p:sp>
      <p:sp>
        <p:nvSpPr>
          <p:cNvPr id="9" name="Up Arrow 8"/>
          <p:cNvSpPr/>
          <p:nvPr/>
        </p:nvSpPr>
        <p:spPr>
          <a:xfrm>
            <a:off x="2258568" y="1905000"/>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Up Arrow 9"/>
          <p:cNvSpPr/>
          <p:nvPr/>
        </p:nvSpPr>
        <p:spPr>
          <a:xfrm>
            <a:off x="2286000" y="3581400"/>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 name="Group 16"/>
          <p:cNvGrpSpPr/>
          <p:nvPr/>
        </p:nvGrpSpPr>
        <p:grpSpPr>
          <a:xfrm>
            <a:off x="5181600" y="4442820"/>
            <a:ext cx="3886200" cy="484632"/>
            <a:chOff x="4953000" y="4876800"/>
            <a:chExt cx="3886200" cy="484632"/>
          </a:xfrm>
        </p:grpSpPr>
        <p:sp>
          <p:nvSpPr>
            <p:cNvPr id="8" name="Rectangle 7"/>
            <p:cNvSpPr/>
            <p:nvPr/>
          </p:nvSpPr>
          <p:spPr>
            <a:xfrm>
              <a:off x="5641786" y="4876800"/>
              <a:ext cx="319741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dirty="0"/>
                <a:t>no compiler errors</a:t>
              </a:r>
            </a:p>
          </p:txBody>
        </p:sp>
        <p:sp>
          <p:nvSpPr>
            <p:cNvPr id="11" name="Up Arrow 10"/>
            <p:cNvSpPr/>
            <p:nvPr/>
          </p:nvSpPr>
          <p:spPr>
            <a:xfrm rot="16200000">
              <a:off x="4977384" y="4852416"/>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 name="Group 17"/>
          <p:cNvGrpSpPr/>
          <p:nvPr/>
        </p:nvGrpSpPr>
        <p:grpSpPr>
          <a:xfrm>
            <a:off x="5181600" y="2812609"/>
            <a:ext cx="3886200" cy="484632"/>
            <a:chOff x="5105400" y="3200400"/>
            <a:chExt cx="3886200" cy="484632"/>
          </a:xfrm>
        </p:grpSpPr>
        <p:sp>
          <p:nvSpPr>
            <p:cNvPr id="13" name="Up Arrow 12"/>
            <p:cNvSpPr/>
            <p:nvPr/>
          </p:nvSpPr>
          <p:spPr>
            <a:xfrm rot="16200000">
              <a:off x="5129784" y="3176016"/>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p:cNvSpPr/>
            <p:nvPr/>
          </p:nvSpPr>
          <p:spPr>
            <a:xfrm>
              <a:off x="5794186" y="3200400"/>
              <a:ext cx="3197414"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400" dirty="0"/>
                <a:t>no implementation bugs</a:t>
              </a:r>
            </a:p>
          </p:txBody>
        </p:sp>
      </p:grpSp>
      <p:grpSp>
        <p:nvGrpSpPr>
          <p:cNvPr id="19" name="Group 18"/>
          <p:cNvGrpSpPr/>
          <p:nvPr/>
        </p:nvGrpSpPr>
        <p:grpSpPr>
          <a:xfrm>
            <a:off x="5181600" y="956101"/>
            <a:ext cx="3886200" cy="830997"/>
            <a:chOff x="4953000" y="1371600"/>
            <a:chExt cx="3886200" cy="830997"/>
          </a:xfrm>
        </p:grpSpPr>
        <p:sp>
          <p:nvSpPr>
            <p:cNvPr id="14" name="Up Arrow 13"/>
            <p:cNvSpPr/>
            <p:nvPr/>
          </p:nvSpPr>
          <p:spPr>
            <a:xfrm rot="16200000">
              <a:off x="4977384" y="1499616"/>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p:cNvSpPr/>
            <p:nvPr/>
          </p:nvSpPr>
          <p:spPr>
            <a:xfrm>
              <a:off x="5641786" y="1371600"/>
              <a:ext cx="3197414"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dirty="0"/>
                <a:t>implemented the </a:t>
              </a:r>
            </a:p>
            <a:p>
              <a:r>
                <a:rPr lang="en-US" sz="2400" dirty="0"/>
                <a:t>right algorithm</a:t>
              </a:r>
            </a:p>
          </p:txBody>
        </p:sp>
      </p:grpSp>
      <p:sp>
        <p:nvSpPr>
          <p:cNvPr id="21" name="Rectangle 20"/>
          <p:cNvSpPr/>
          <p:nvPr/>
        </p:nvSpPr>
        <p:spPr>
          <a:xfrm>
            <a:off x="152400" y="5867399"/>
            <a:ext cx="48006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en-US" sz="2800" b="1" dirty="0"/>
              <a:t>Morphology</a:t>
            </a:r>
            <a:r>
              <a:rPr lang="en-US" sz="2800" dirty="0"/>
              <a:t>: </a:t>
            </a:r>
            <a:r>
              <a:rPr lang="en-US" altLang="zh-CN" sz="2800" dirty="0"/>
              <a:t>basic unit of words</a:t>
            </a:r>
            <a:endParaRPr lang="en-US" sz="2800" dirty="0"/>
          </a:p>
        </p:txBody>
      </p:sp>
      <p:sp>
        <p:nvSpPr>
          <p:cNvPr id="22" name="Up Arrow 21"/>
          <p:cNvSpPr/>
          <p:nvPr/>
        </p:nvSpPr>
        <p:spPr>
          <a:xfrm>
            <a:off x="2286000" y="5257800"/>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3" name="Group 22"/>
          <p:cNvGrpSpPr/>
          <p:nvPr/>
        </p:nvGrpSpPr>
        <p:grpSpPr>
          <a:xfrm>
            <a:off x="5181600" y="6102471"/>
            <a:ext cx="3886200" cy="484632"/>
            <a:chOff x="4959927" y="4896987"/>
            <a:chExt cx="3886200" cy="484632"/>
          </a:xfrm>
        </p:grpSpPr>
        <p:sp>
          <p:nvSpPr>
            <p:cNvPr id="24" name="Rectangle 23"/>
            <p:cNvSpPr/>
            <p:nvPr/>
          </p:nvSpPr>
          <p:spPr>
            <a:xfrm>
              <a:off x="5648713" y="4904507"/>
              <a:ext cx="319741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dirty="0"/>
                <a:t>naming your world</a:t>
              </a:r>
              <a:endParaRPr lang="en-US" sz="2400" dirty="0"/>
            </a:p>
          </p:txBody>
        </p:sp>
        <p:sp>
          <p:nvSpPr>
            <p:cNvPr id="25" name="Up Arrow 24"/>
            <p:cNvSpPr/>
            <p:nvPr/>
          </p:nvSpPr>
          <p:spPr>
            <a:xfrm rot="16200000">
              <a:off x="4984311" y="4872603"/>
              <a:ext cx="484632" cy="5334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7" name="Slide Number Placeholder 26"/>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5727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between the Lines </a:t>
            </a:r>
            <a:br>
              <a:rPr lang="en-US" dirty="0"/>
            </a:br>
            <a:r>
              <a:rPr lang="en-US" dirty="0"/>
              <a:t>What’s not said?</a:t>
            </a:r>
          </a:p>
        </p:txBody>
      </p:sp>
      <p:sp>
        <p:nvSpPr>
          <p:cNvPr id="3" name="Content Placeholder 2"/>
          <p:cNvSpPr>
            <a:spLocks noGrp="1"/>
          </p:cNvSpPr>
          <p:nvPr>
            <p:ph idx="1"/>
          </p:nvPr>
        </p:nvSpPr>
        <p:spPr/>
        <p:txBody>
          <a:bodyPr/>
          <a:lstStyle/>
          <a:p>
            <a:r>
              <a:rPr lang="en-US" dirty="0">
                <a:solidFill>
                  <a:srgbClr val="FF0000"/>
                </a:solidFill>
              </a:rPr>
              <a:t>Physical Commonsense</a:t>
            </a:r>
            <a:r>
              <a:rPr lang="en-US" dirty="0"/>
              <a:t>: not possible to stab using a burger</a:t>
            </a:r>
          </a:p>
          <a:p>
            <a:endParaRPr lang="en-US" dirty="0"/>
          </a:p>
          <a:p>
            <a:r>
              <a:rPr lang="en-US" dirty="0">
                <a:solidFill>
                  <a:srgbClr val="FF0000"/>
                </a:solidFill>
              </a:rPr>
              <a:t>Social Commonsense</a:t>
            </a:r>
            <a:r>
              <a:rPr lang="en-US" dirty="0"/>
              <a:t>: stabbing someone is bad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Picture 4"/>
          <p:cNvPicPr>
            <a:picLocks noChangeAspect="1"/>
          </p:cNvPicPr>
          <p:nvPr/>
        </p:nvPicPr>
        <p:blipFill>
          <a:blip r:embed="rId2"/>
          <a:stretch>
            <a:fillRect/>
          </a:stretch>
        </p:blipFill>
        <p:spPr>
          <a:xfrm>
            <a:off x="2819400" y="3561840"/>
            <a:ext cx="3746348" cy="3067560"/>
          </a:xfrm>
          <a:prstGeom prst="rect">
            <a:avLst/>
          </a:prstGeom>
        </p:spPr>
      </p:pic>
    </p:spTree>
    <p:extLst>
      <p:ext uri="{BB962C8B-B14F-4D97-AF65-F5344CB8AC3E}">
        <p14:creationId xmlns:p14="http://schemas.microsoft.com/office/powerpoint/2010/main" val="135379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Winograd</a:t>
            </a:r>
            <a:r>
              <a:rPr lang="en-US" dirty="0"/>
              <a:t> Challenge (Levesque et al., 2014)</a:t>
            </a:r>
          </a:p>
        </p:txBody>
      </p:sp>
      <p:sp>
        <p:nvSpPr>
          <p:cNvPr id="3" name="Content Placeholder 2"/>
          <p:cNvSpPr>
            <a:spLocks noGrp="1"/>
          </p:cNvSpPr>
          <p:nvPr>
            <p:ph idx="1"/>
          </p:nvPr>
        </p:nvSpPr>
        <p:spPr/>
        <p:txBody>
          <a:bodyPr/>
          <a:lstStyle/>
          <a:p>
            <a:r>
              <a:rPr lang="en-US" sz="2400" dirty="0"/>
              <a:t>The dog chased the </a:t>
            </a:r>
            <a:r>
              <a:rPr lang="en-US" sz="2400" dirty="0">
                <a:solidFill>
                  <a:srgbClr val="FF0000"/>
                </a:solidFill>
              </a:rPr>
              <a:t>cat</a:t>
            </a:r>
            <a:r>
              <a:rPr lang="en-US" sz="2400" dirty="0"/>
              <a:t>, which ran up a tree. </a:t>
            </a:r>
            <a:r>
              <a:rPr lang="en-US" sz="2400" b="1" dirty="0">
                <a:solidFill>
                  <a:srgbClr val="00B0F0"/>
                </a:solidFill>
              </a:rPr>
              <a:t>It</a:t>
            </a:r>
            <a:r>
              <a:rPr lang="en-US" sz="2400" dirty="0"/>
              <a:t> waited at the </a:t>
            </a:r>
            <a:r>
              <a:rPr lang="en-US" sz="2400" dirty="0">
                <a:solidFill>
                  <a:srgbClr val="C00000"/>
                </a:solidFill>
              </a:rPr>
              <a:t>top</a:t>
            </a:r>
            <a:r>
              <a:rPr lang="en-US" sz="2400" dirty="0"/>
              <a:t>.</a:t>
            </a:r>
          </a:p>
          <a:p>
            <a:r>
              <a:rPr lang="en-US" sz="2400" dirty="0"/>
              <a:t>The </a:t>
            </a:r>
            <a:r>
              <a:rPr lang="en-US" sz="2400" dirty="0">
                <a:solidFill>
                  <a:srgbClr val="FF0000"/>
                </a:solidFill>
              </a:rPr>
              <a:t>dog</a:t>
            </a:r>
            <a:r>
              <a:rPr lang="en-US" sz="2400" dirty="0"/>
              <a:t> chased the cat, which ran up a tree. </a:t>
            </a:r>
            <a:r>
              <a:rPr lang="en-US" sz="2400" b="1" dirty="0">
                <a:solidFill>
                  <a:srgbClr val="00B0F0"/>
                </a:solidFill>
              </a:rPr>
              <a:t>It</a:t>
            </a:r>
            <a:r>
              <a:rPr lang="en-US" sz="2400" dirty="0"/>
              <a:t> waited at the </a:t>
            </a:r>
            <a:r>
              <a:rPr lang="en-US" sz="2400" dirty="0">
                <a:solidFill>
                  <a:srgbClr val="C00000"/>
                </a:solidFill>
              </a:rPr>
              <a:t>bottom</a:t>
            </a:r>
            <a:r>
              <a:rPr lang="en-US" sz="2400" dirty="0"/>
              <a: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3074" name="Picture 2" descr="Image result for The dog chased the cat tree.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200400"/>
            <a:ext cx="2209800" cy="26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5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large-scale LMs learn commonsense?</a:t>
            </a:r>
          </a:p>
        </p:txBody>
      </p:sp>
      <p:sp>
        <p:nvSpPr>
          <p:cNvPr id="3" name="Content Placeholder 2"/>
          <p:cNvSpPr>
            <a:spLocks noGrp="1"/>
          </p:cNvSpPr>
          <p:nvPr>
            <p:ph idx="1"/>
          </p:nvPr>
        </p:nvSpPr>
        <p:spPr>
          <a:xfrm>
            <a:off x="228600" y="1295400"/>
            <a:ext cx="8686800" cy="5257800"/>
          </a:xfrm>
        </p:spPr>
        <p:txBody>
          <a:bodyPr/>
          <a:lstStyle/>
          <a:p>
            <a:r>
              <a:rPr lang="en-US" dirty="0"/>
              <a:t>Recent </a:t>
            </a:r>
            <a:r>
              <a:rPr lang="en-US" dirty="0" err="1"/>
              <a:t>GoobleBrain</a:t>
            </a:r>
            <a:r>
              <a:rPr lang="en-US" dirty="0"/>
              <a:t> results on </a:t>
            </a:r>
            <a:r>
              <a:rPr lang="en-US" dirty="0" err="1"/>
              <a:t>Winograd</a:t>
            </a:r>
            <a:r>
              <a:rPr lang="en-US" dirty="0"/>
              <a:t> Schema:</a:t>
            </a:r>
          </a:p>
          <a:p>
            <a:pPr lvl="1"/>
            <a:r>
              <a:rPr lang="en-US" dirty="0" err="1"/>
              <a:t>BiLSTM</a:t>
            </a:r>
            <a:r>
              <a:rPr lang="en-US" dirty="0"/>
              <a:t> = 63.7%</a:t>
            </a:r>
          </a:p>
          <a:p>
            <a:pPr lvl="1"/>
            <a:r>
              <a:rPr lang="en-US" dirty="0"/>
              <a:t>The best BERT = </a:t>
            </a:r>
            <a:r>
              <a:rPr lang="en-US" altLang="zh-CN" dirty="0"/>
              <a:t>65.1%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p:cNvPicPr>
            <a:picLocks noChangeAspect="1"/>
          </p:cNvPicPr>
          <p:nvPr/>
        </p:nvPicPr>
        <p:blipFill>
          <a:blip r:embed="rId2"/>
          <a:stretch>
            <a:fillRect/>
          </a:stretch>
        </p:blipFill>
        <p:spPr>
          <a:xfrm>
            <a:off x="7239000" y="2514600"/>
            <a:ext cx="1371600" cy="1372659"/>
          </a:xfrm>
          <a:prstGeom prst="rect">
            <a:avLst/>
          </a:prstGeom>
        </p:spPr>
      </p:pic>
      <p:pic>
        <p:nvPicPr>
          <p:cNvPr id="7" name="Picture 6"/>
          <p:cNvPicPr>
            <a:picLocks noChangeAspect="1"/>
          </p:cNvPicPr>
          <p:nvPr/>
        </p:nvPicPr>
        <p:blipFill>
          <a:blip r:embed="rId3"/>
          <a:stretch>
            <a:fillRect/>
          </a:stretch>
        </p:blipFill>
        <p:spPr>
          <a:xfrm>
            <a:off x="7239000" y="4541063"/>
            <a:ext cx="1427269" cy="2295525"/>
          </a:xfrm>
          <a:prstGeom prst="rect">
            <a:avLst/>
          </a:prstGeom>
        </p:spPr>
      </p:pic>
      <p:pic>
        <p:nvPicPr>
          <p:cNvPr id="8" name="Picture 7"/>
          <p:cNvPicPr>
            <a:picLocks noChangeAspect="1"/>
          </p:cNvPicPr>
          <p:nvPr/>
        </p:nvPicPr>
        <p:blipFill>
          <a:blip r:embed="rId4"/>
          <a:stretch>
            <a:fillRect/>
          </a:stretch>
        </p:blipFill>
        <p:spPr>
          <a:xfrm>
            <a:off x="2133600" y="5523616"/>
            <a:ext cx="5229225" cy="1067684"/>
          </a:xfrm>
          <a:prstGeom prst="rect">
            <a:avLst/>
          </a:prstGeom>
        </p:spPr>
      </p:pic>
      <p:sp>
        <p:nvSpPr>
          <p:cNvPr id="9" name="Rectangle 8"/>
          <p:cNvSpPr/>
          <p:nvPr/>
        </p:nvSpPr>
        <p:spPr>
          <a:xfrm>
            <a:off x="1066800" y="3506591"/>
            <a:ext cx="3995196" cy="369332"/>
          </a:xfrm>
          <a:prstGeom prst="rect">
            <a:avLst/>
          </a:prstGeom>
        </p:spPr>
        <p:txBody>
          <a:bodyPr wrap="none">
            <a:spAutoFit/>
          </a:bodyPr>
          <a:lstStyle/>
          <a:p>
            <a:r>
              <a:rPr lang="en-US" dirty="0">
                <a:hlinkClick r:id="rId5"/>
              </a:rPr>
              <a:t>https://gluebenchmark.com/leaderboard</a:t>
            </a:r>
            <a:endParaRPr lang="en-US" dirty="0"/>
          </a:p>
        </p:txBody>
      </p:sp>
    </p:spTree>
    <p:extLst>
      <p:ext uri="{BB962C8B-B14F-4D97-AF65-F5344CB8AC3E}">
        <p14:creationId xmlns:p14="http://schemas.microsoft.com/office/powerpoint/2010/main" val="287245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didn’t work?</a:t>
            </a:r>
            <a:endParaRPr lang="en-US" dirty="0"/>
          </a:p>
        </p:txBody>
      </p:sp>
      <p:sp>
        <p:nvSpPr>
          <p:cNvPr id="3" name="Content Placeholder 2"/>
          <p:cNvSpPr>
            <a:spLocks noGrp="1"/>
          </p:cNvSpPr>
          <p:nvPr>
            <p:ph idx="1"/>
          </p:nvPr>
        </p:nvSpPr>
        <p:spPr/>
        <p:txBody>
          <a:bodyPr/>
          <a:lstStyle/>
          <a:p>
            <a:r>
              <a:rPr lang="en-US" dirty="0"/>
              <a:t>Adversarial examples</a:t>
            </a:r>
          </a:p>
          <a:p>
            <a:endParaRPr lang="en-US" dirty="0"/>
          </a:p>
          <a:p>
            <a:r>
              <a:rPr lang="en-US" dirty="0"/>
              <a:t>Commonsense knowledge</a:t>
            </a:r>
          </a:p>
          <a:p>
            <a:endParaRPr lang="en-US" dirty="0"/>
          </a:p>
          <a:p>
            <a:r>
              <a:rPr lang="en-US" dirty="0">
                <a:solidFill>
                  <a:srgbClr val="FF0000"/>
                </a:solidFill>
              </a:rPr>
              <a:t>Grounding and meaning related to the real world</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752847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a:xfrm>
            <a:off x="228600" y="3200400"/>
            <a:ext cx="8686800" cy="685800"/>
          </a:xfrm>
        </p:spPr>
        <p:txBody>
          <a:bodyPr/>
          <a:lstStyle/>
          <a:p>
            <a:r>
              <a:rPr lang="en-US" dirty="0"/>
              <a:t>The Missing Representation in Neural (Language) Models</a:t>
            </a:r>
          </a:p>
        </p:txBody>
      </p:sp>
      <p:sp>
        <p:nvSpPr>
          <p:cNvPr id="5" name="Slide Number Placeholder 4"/>
          <p:cNvSpPr>
            <a:spLocks noGrp="1"/>
          </p:cNvSpPr>
          <p:nvPr>
            <p:ph type="sldNum" sz="quarter" idx="12"/>
          </p:nvPr>
        </p:nvSpPr>
        <p:spPr/>
        <p:txBody>
          <a:bodyPr/>
          <a:lstStyle/>
          <a:p>
            <a:pPr>
              <a:defRPr/>
            </a:pPr>
            <a:fld id="{1399D9D2-3F3B-4AAC-AA3D-F292025307AB}" type="slidenum">
              <a:rPr lang="en-US" smtClean="0"/>
              <a:pPr>
                <a:defRPr/>
              </a:pPr>
              <a:t>24</a:t>
            </a:fld>
            <a:endParaRPr lang="en-US"/>
          </a:p>
        </p:txBody>
      </p:sp>
      <p:pic>
        <p:nvPicPr>
          <p:cNvPr id="8" name="Picture 7"/>
          <p:cNvPicPr>
            <a:picLocks noChangeAspect="1"/>
          </p:cNvPicPr>
          <p:nvPr/>
        </p:nvPicPr>
        <p:blipFill>
          <a:blip r:embed="rId2"/>
          <a:stretch>
            <a:fillRect/>
          </a:stretch>
        </p:blipFill>
        <p:spPr>
          <a:xfrm>
            <a:off x="223048" y="1250756"/>
            <a:ext cx="8692352" cy="1689487"/>
          </a:xfrm>
          <a:prstGeom prst="rect">
            <a:avLst/>
          </a:prstGeom>
        </p:spPr>
      </p:pic>
      <p:pic>
        <p:nvPicPr>
          <p:cNvPr id="9" name="Picture 8"/>
          <p:cNvPicPr>
            <a:picLocks noChangeAspect="1"/>
          </p:cNvPicPr>
          <p:nvPr/>
        </p:nvPicPr>
        <p:blipFill>
          <a:blip r:embed="rId3"/>
          <a:stretch>
            <a:fillRect/>
          </a:stretch>
        </p:blipFill>
        <p:spPr>
          <a:xfrm>
            <a:off x="532949" y="3886200"/>
            <a:ext cx="8382451" cy="2172621"/>
          </a:xfrm>
          <a:prstGeom prst="rect">
            <a:avLst/>
          </a:prstGeom>
        </p:spPr>
      </p:pic>
    </p:spTree>
    <p:extLst>
      <p:ext uri="{BB962C8B-B14F-4D97-AF65-F5344CB8AC3E}">
        <p14:creationId xmlns:p14="http://schemas.microsoft.com/office/powerpoint/2010/main" val="1141917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“neural” NLG depends less on NLU</a:t>
            </a:r>
          </a:p>
        </p:txBody>
      </p:sp>
      <p:sp>
        <p:nvSpPr>
          <p:cNvPr id="3" name="Content Placeholder 2"/>
          <p:cNvSpPr>
            <a:spLocks noGrp="1"/>
          </p:cNvSpPr>
          <p:nvPr>
            <p:ph idx="1"/>
          </p:nvPr>
        </p:nvSpPr>
        <p:spPr/>
        <p:txBody>
          <a:bodyPr/>
          <a:lstStyle/>
          <a:p>
            <a:r>
              <a:rPr lang="en-US" dirty="0"/>
              <a:t>Pre-DL, NLG models often started with NLU output.</a:t>
            </a:r>
          </a:p>
          <a:p>
            <a:endParaRPr lang="en-US" dirty="0"/>
          </a:p>
          <a:p>
            <a:r>
              <a:rPr lang="en-US" dirty="0"/>
              <a:t>Post-DL, NLG seems less dependent on NLU.</a:t>
            </a:r>
          </a:p>
          <a:p>
            <a:pPr lvl="1"/>
            <a:r>
              <a:rPr lang="en-US" dirty="0"/>
              <a:t>What brought significant improvements in NLG recent years isn’t so much due to better NLU (tagging, parsing, co-ref, QA)</a:t>
            </a:r>
          </a:p>
          <a:p>
            <a:endParaRPr lang="en-US" dirty="0"/>
          </a:p>
          <a:p>
            <a:r>
              <a:rPr lang="en-US" dirty="0"/>
              <a:t>In part because end-to-end models work better than pipeline models.</a:t>
            </a:r>
          </a:p>
          <a:p>
            <a:pPr lvl="1"/>
            <a:r>
              <a:rPr lang="en-US" dirty="0"/>
              <a:t>It’s just seq-2-seq with attention!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015056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NLG depends heavily on Neural-LMs</a:t>
            </a:r>
          </a:p>
        </p:txBody>
      </p:sp>
      <p:sp>
        <p:nvSpPr>
          <p:cNvPr id="3" name="Content Placeholder 2"/>
          <p:cNvSpPr>
            <a:spLocks noGrp="1"/>
          </p:cNvSpPr>
          <p:nvPr>
            <p:ph idx="1"/>
          </p:nvPr>
        </p:nvSpPr>
        <p:spPr/>
        <p:txBody>
          <a:bodyPr/>
          <a:lstStyle/>
          <a:p>
            <a:r>
              <a:rPr lang="en-US" dirty="0"/>
              <a:t>Conditional models:</a:t>
            </a:r>
          </a:p>
          <a:p>
            <a:pPr lvl="1"/>
            <a:r>
              <a:rPr lang="en-US" dirty="0"/>
              <a:t>Sequence-to-sequence models</a:t>
            </a:r>
          </a:p>
          <a:p>
            <a:pPr lvl="1"/>
            <a:endParaRPr lang="en-US" dirty="0"/>
          </a:p>
          <a:p>
            <a:r>
              <a:rPr lang="en-US" dirty="0"/>
              <a:t>Generative models:</a:t>
            </a:r>
          </a:p>
          <a:p>
            <a:pPr lvl="1"/>
            <a:r>
              <a:rPr lang="en-US" dirty="0"/>
              <a:t>Language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p:cNvSpPr/>
          <p:nvPr/>
        </p:nvSpPr>
        <p:spPr>
          <a:xfrm>
            <a:off x="2590800" y="4267200"/>
            <a:ext cx="4572000" cy="138499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r>
              <a:rPr lang="en-US" sz="2800" dirty="0">
                <a:solidFill>
                  <a:srgbClr val="FF0000"/>
                </a:solidFill>
                <a:latin typeface="+mj-lt"/>
              </a:rPr>
              <a:t>Works amazingly well for</a:t>
            </a:r>
          </a:p>
          <a:p>
            <a:pPr algn="ctr"/>
            <a:r>
              <a:rPr lang="en-US" sz="2800" dirty="0">
                <a:solidFill>
                  <a:srgbClr val="FF0000"/>
                </a:solidFill>
                <a:latin typeface="+mj-lt"/>
              </a:rPr>
              <a:t>MT, speech recognition,</a:t>
            </a:r>
          </a:p>
          <a:p>
            <a:pPr algn="ctr"/>
            <a:r>
              <a:rPr lang="en-US" sz="2800" dirty="0">
                <a:solidFill>
                  <a:srgbClr val="FF0000"/>
                </a:solidFill>
                <a:latin typeface="+mj-lt"/>
              </a:rPr>
              <a:t>image captioning, …</a:t>
            </a:r>
            <a:endParaRPr lang="en-US" sz="2800" dirty="0">
              <a:latin typeface="+mj-lt"/>
            </a:endParaRPr>
          </a:p>
        </p:txBody>
      </p:sp>
    </p:spTree>
    <p:extLst>
      <p:ext uri="{BB962C8B-B14F-4D97-AF65-F5344CB8AC3E}">
        <p14:creationId xmlns:p14="http://schemas.microsoft.com/office/powerpoint/2010/main" val="3116508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3505200"/>
            <a:ext cx="8686800" cy="3048000"/>
          </a:xfrm>
        </p:spPr>
        <p:txBody>
          <a:bodyPr/>
          <a:lstStyle/>
          <a:p>
            <a:r>
              <a:rPr lang="en-US" dirty="0"/>
              <a:t>however, neural generation can be brittle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p:cNvPicPr>
            <a:picLocks noChangeAspect="1"/>
          </p:cNvPicPr>
          <p:nvPr/>
        </p:nvPicPr>
        <p:blipFill>
          <a:blip r:embed="rId2"/>
          <a:stretch>
            <a:fillRect/>
          </a:stretch>
        </p:blipFill>
        <p:spPr>
          <a:xfrm>
            <a:off x="1066800" y="1676400"/>
            <a:ext cx="5612325" cy="1458360"/>
          </a:xfrm>
          <a:prstGeom prst="rect">
            <a:avLst/>
          </a:prstGeom>
        </p:spPr>
      </p:pic>
      <p:pic>
        <p:nvPicPr>
          <p:cNvPr id="7" name="Picture 6"/>
          <p:cNvPicPr>
            <a:picLocks noChangeAspect="1"/>
          </p:cNvPicPr>
          <p:nvPr/>
        </p:nvPicPr>
        <p:blipFill>
          <a:blip r:embed="rId3"/>
          <a:stretch>
            <a:fillRect/>
          </a:stretch>
        </p:blipFill>
        <p:spPr>
          <a:xfrm>
            <a:off x="3048000" y="4348976"/>
            <a:ext cx="5968716" cy="1747024"/>
          </a:xfrm>
          <a:prstGeom prst="rect">
            <a:avLst/>
          </a:prstGeom>
        </p:spPr>
      </p:pic>
    </p:spTree>
    <p:extLst>
      <p:ext uri="{BB962C8B-B14F-4D97-AF65-F5344CB8AC3E}">
        <p14:creationId xmlns:p14="http://schemas.microsoft.com/office/powerpoint/2010/main" val="266132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generation can be brittle</a:t>
            </a:r>
            <a:br>
              <a:rPr lang="en-US" dirty="0"/>
            </a:br>
            <a:r>
              <a:rPr lang="en-US" dirty="0"/>
              <a:t>(no adversary necessary)</a:t>
            </a:r>
          </a:p>
        </p:txBody>
      </p:sp>
      <p:sp>
        <p:nvSpPr>
          <p:cNvPr id="3" name="Content Placeholder 2"/>
          <p:cNvSpPr>
            <a:spLocks noGrp="1"/>
          </p:cNvSpPr>
          <p:nvPr>
            <p:ph idx="1"/>
          </p:nvPr>
        </p:nvSpPr>
        <p:spPr/>
        <p:txBody>
          <a:bodyPr/>
          <a:lstStyle/>
          <a:p>
            <a:r>
              <a:rPr lang="en-US" dirty="0"/>
              <a:t>All in all, I would highly recommend this hotel to anyone who wants to be in the heart of the action, and want to be in the heart of the action. If you want to be in the heart of the action, this is not the place for you. However, If you want to be in the middle of the action, this is the place to be.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Rectangle 4"/>
          <p:cNvSpPr/>
          <p:nvPr/>
        </p:nvSpPr>
        <p:spPr>
          <a:xfrm>
            <a:off x="1066800" y="6475511"/>
            <a:ext cx="7543800" cy="307777"/>
          </a:xfrm>
          <a:prstGeom prst="rect">
            <a:avLst/>
          </a:prstGeom>
        </p:spPr>
        <p:txBody>
          <a:bodyPr wrap="square">
            <a:spAutoFit/>
          </a:bodyPr>
          <a:lstStyle/>
          <a:p>
            <a:r>
              <a:rPr lang="en-US" sz="1400" dirty="0">
                <a:solidFill>
                  <a:srgbClr val="535353"/>
                </a:solidFill>
                <a:latin typeface="+mj-lt"/>
              </a:rPr>
              <a:t>GRU Language Model trained on TripAdvisor (</a:t>
            </a:r>
            <a:r>
              <a:rPr lang="en-US" sz="1400" b="1" dirty="0">
                <a:solidFill>
                  <a:srgbClr val="535353"/>
                </a:solidFill>
                <a:latin typeface="+mj-lt"/>
              </a:rPr>
              <a:t>350 million words</a:t>
            </a:r>
            <a:r>
              <a:rPr lang="en-US" sz="1400" dirty="0">
                <a:solidFill>
                  <a:srgbClr val="535353"/>
                </a:solidFill>
                <a:latin typeface="+mj-lt"/>
              </a:rPr>
              <a:t>) decoded with Beam Search.</a:t>
            </a:r>
            <a:endParaRPr lang="en-US" sz="1400" dirty="0">
              <a:latin typeface="+mj-lt"/>
            </a:endParaRPr>
          </a:p>
        </p:txBody>
      </p:sp>
    </p:spTree>
    <p:extLst>
      <p:ext uri="{BB962C8B-B14F-4D97-AF65-F5344CB8AC3E}">
        <p14:creationId xmlns:p14="http://schemas.microsoft.com/office/powerpoint/2010/main" val="1461105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generation can be brittle</a:t>
            </a:r>
            <a:br>
              <a:rPr lang="en-US" dirty="0"/>
            </a:br>
            <a:r>
              <a:rPr lang="en-US" dirty="0"/>
              <a:t>(no adversary necessary)</a:t>
            </a:r>
          </a:p>
        </p:txBody>
      </p:sp>
      <p:sp>
        <p:nvSpPr>
          <p:cNvPr id="3" name="Content Placeholder 2"/>
          <p:cNvSpPr>
            <a:spLocks noGrp="1"/>
          </p:cNvSpPr>
          <p:nvPr>
            <p:ph idx="1"/>
          </p:nvPr>
        </p:nvSpPr>
        <p:spPr/>
        <p:txBody>
          <a:bodyPr/>
          <a:lstStyle/>
          <a:p>
            <a:r>
              <a:rPr lang="en-US" dirty="0"/>
              <a:t>All in all, I would highly recommend this hotel to anyone who wants </a:t>
            </a:r>
            <a:r>
              <a:rPr lang="en-US" dirty="0">
                <a:solidFill>
                  <a:srgbClr val="FF0000"/>
                </a:solidFill>
              </a:rPr>
              <a:t>to be in the heart of the action</a:t>
            </a:r>
            <a:r>
              <a:rPr lang="en-US" dirty="0"/>
              <a:t>, and want </a:t>
            </a:r>
            <a:r>
              <a:rPr lang="en-US" dirty="0">
                <a:solidFill>
                  <a:srgbClr val="FF0000"/>
                </a:solidFill>
              </a:rPr>
              <a:t>to be in the heart of the action</a:t>
            </a:r>
            <a:r>
              <a:rPr lang="en-US" dirty="0"/>
              <a:t>. If you want </a:t>
            </a:r>
            <a:r>
              <a:rPr lang="en-US" dirty="0">
                <a:solidFill>
                  <a:srgbClr val="FF0000"/>
                </a:solidFill>
              </a:rPr>
              <a:t>to be in the heart of the action</a:t>
            </a:r>
            <a:r>
              <a:rPr lang="en-US" dirty="0"/>
              <a:t>, this is not the place for you. However, If you want to be in the middle of the action, this is the place to be.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Rectangle 4"/>
          <p:cNvSpPr/>
          <p:nvPr/>
        </p:nvSpPr>
        <p:spPr>
          <a:xfrm>
            <a:off x="1066800" y="6475511"/>
            <a:ext cx="7543800" cy="307777"/>
          </a:xfrm>
          <a:prstGeom prst="rect">
            <a:avLst/>
          </a:prstGeom>
        </p:spPr>
        <p:txBody>
          <a:bodyPr wrap="square">
            <a:spAutoFit/>
          </a:bodyPr>
          <a:lstStyle/>
          <a:p>
            <a:r>
              <a:rPr lang="en-US" sz="1400" dirty="0">
                <a:solidFill>
                  <a:srgbClr val="535353"/>
                </a:solidFill>
                <a:latin typeface="+mj-lt"/>
              </a:rPr>
              <a:t>GRU Language Model trained on TripAdvisor (</a:t>
            </a:r>
            <a:r>
              <a:rPr lang="en-US" sz="1400" b="1" dirty="0">
                <a:solidFill>
                  <a:srgbClr val="535353"/>
                </a:solidFill>
                <a:latin typeface="+mj-lt"/>
              </a:rPr>
              <a:t>350 million words</a:t>
            </a:r>
            <a:r>
              <a:rPr lang="en-US" sz="1400" dirty="0">
                <a:solidFill>
                  <a:srgbClr val="535353"/>
                </a:solidFill>
                <a:latin typeface="+mj-lt"/>
              </a:rPr>
              <a:t>) decoded with Beam Search.</a:t>
            </a:r>
            <a:endParaRPr lang="en-US" sz="1400" dirty="0">
              <a:latin typeface="+mj-lt"/>
            </a:endParaRPr>
          </a:p>
        </p:txBody>
      </p:sp>
      <p:sp>
        <p:nvSpPr>
          <p:cNvPr id="8" name="Rounded Rectangle 7"/>
          <p:cNvSpPr/>
          <p:nvPr/>
        </p:nvSpPr>
        <p:spPr>
          <a:xfrm>
            <a:off x="3619500" y="4267200"/>
            <a:ext cx="19050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Repetition</a:t>
            </a:r>
          </a:p>
        </p:txBody>
      </p:sp>
    </p:spTree>
    <p:extLst>
      <p:ext uri="{BB962C8B-B14F-4D97-AF65-F5344CB8AC3E}">
        <p14:creationId xmlns:p14="http://schemas.microsoft.com/office/powerpoint/2010/main" val="77119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ltLang="en-US" dirty="0"/>
              <a:t>An example of NLP</a:t>
            </a:r>
          </a:p>
        </p:txBody>
      </p:sp>
      <p:sp>
        <p:nvSpPr>
          <p:cNvPr id="433155" name="Text Box 3"/>
          <p:cNvSpPr txBox="1">
            <a:spLocks noChangeArrowheads="1"/>
          </p:cNvSpPr>
          <p:nvPr/>
        </p:nvSpPr>
        <p:spPr bwMode="auto">
          <a:xfrm>
            <a:off x="1480460" y="1458686"/>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i="0" dirty="0"/>
              <a:t>A   dog   is   chasing   a   boy   on   the   playground.</a:t>
            </a:r>
          </a:p>
        </p:txBody>
      </p:sp>
      <p:grpSp>
        <p:nvGrpSpPr>
          <p:cNvPr id="433252" name="Group 100"/>
          <p:cNvGrpSpPr>
            <a:grpSpLocks/>
          </p:cNvGrpSpPr>
          <p:nvPr/>
        </p:nvGrpSpPr>
        <p:grpSpPr bwMode="auto">
          <a:xfrm>
            <a:off x="1295400" y="1905000"/>
            <a:ext cx="6553200" cy="336550"/>
            <a:chOff x="816" y="1200"/>
            <a:chExt cx="4128" cy="212"/>
          </a:xfrm>
        </p:grpSpPr>
        <p:sp>
          <p:nvSpPr>
            <p:cNvPr id="433156" name="Line 4"/>
            <p:cNvSpPr>
              <a:spLocks noChangeShapeType="1"/>
            </p:cNvSpPr>
            <p:nvPr/>
          </p:nvSpPr>
          <p:spPr bwMode="auto">
            <a:xfrm>
              <a:off x="864" y="120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57" name="Text Box 5"/>
            <p:cNvSpPr txBox="1">
              <a:spLocks noChangeArrowheads="1"/>
            </p:cNvSpPr>
            <p:nvPr/>
          </p:nvSpPr>
          <p:spPr bwMode="auto">
            <a:xfrm>
              <a:off x="816" y="1200"/>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33158" name="Line 6"/>
            <p:cNvSpPr>
              <a:spLocks noChangeShapeType="1"/>
            </p:cNvSpPr>
            <p:nvPr/>
          </p:nvSpPr>
          <p:spPr bwMode="auto">
            <a:xfrm>
              <a:off x="1200" y="120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59" name="Text Box 7"/>
            <p:cNvSpPr txBox="1">
              <a:spLocks noChangeArrowheads="1"/>
            </p:cNvSpPr>
            <p:nvPr/>
          </p:nvSpPr>
          <p:spPr bwMode="auto">
            <a:xfrm>
              <a:off x="1152" y="1200"/>
              <a:ext cx="4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sp>
          <p:nvSpPr>
            <p:cNvPr id="433160" name="Line 8"/>
            <p:cNvSpPr>
              <a:spLocks noChangeShapeType="1"/>
            </p:cNvSpPr>
            <p:nvPr/>
          </p:nvSpPr>
          <p:spPr bwMode="auto">
            <a:xfrm>
              <a:off x="1584" y="120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61" name="Text Box 9"/>
            <p:cNvSpPr txBox="1">
              <a:spLocks noChangeArrowheads="1"/>
            </p:cNvSpPr>
            <p:nvPr/>
          </p:nvSpPr>
          <p:spPr bwMode="auto">
            <a:xfrm>
              <a:off x="1536" y="1200"/>
              <a:ext cx="3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Aux</a:t>
              </a:r>
            </a:p>
          </p:txBody>
        </p:sp>
        <p:sp>
          <p:nvSpPr>
            <p:cNvPr id="433162" name="Line 10"/>
            <p:cNvSpPr>
              <a:spLocks noChangeShapeType="1"/>
            </p:cNvSpPr>
            <p:nvPr/>
          </p:nvSpPr>
          <p:spPr bwMode="auto">
            <a:xfrm>
              <a:off x="1920" y="1200"/>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63" name="Text Box 11"/>
            <p:cNvSpPr txBox="1">
              <a:spLocks noChangeArrowheads="1"/>
            </p:cNvSpPr>
            <p:nvPr/>
          </p:nvSpPr>
          <p:spPr bwMode="auto">
            <a:xfrm>
              <a:off x="1979" y="1200"/>
              <a:ext cx="3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Verb</a:t>
              </a:r>
            </a:p>
          </p:txBody>
        </p:sp>
        <p:sp>
          <p:nvSpPr>
            <p:cNvPr id="433164" name="Line 12"/>
            <p:cNvSpPr>
              <a:spLocks noChangeShapeType="1"/>
            </p:cNvSpPr>
            <p:nvPr/>
          </p:nvSpPr>
          <p:spPr bwMode="auto">
            <a:xfrm>
              <a:off x="2592" y="120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65" name="Text Box 13"/>
            <p:cNvSpPr txBox="1">
              <a:spLocks noChangeArrowheads="1"/>
            </p:cNvSpPr>
            <p:nvPr/>
          </p:nvSpPr>
          <p:spPr bwMode="auto">
            <a:xfrm>
              <a:off x="2544" y="1200"/>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33166" name="Line 14"/>
            <p:cNvSpPr>
              <a:spLocks noChangeShapeType="1"/>
            </p:cNvSpPr>
            <p:nvPr/>
          </p:nvSpPr>
          <p:spPr bwMode="auto">
            <a:xfrm>
              <a:off x="2880" y="120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67" name="Text Box 15"/>
            <p:cNvSpPr txBox="1">
              <a:spLocks noChangeArrowheads="1"/>
            </p:cNvSpPr>
            <p:nvPr/>
          </p:nvSpPr>
          <p:spPr bwMode="auto">
            <a:xfrm>
              <a:off x="2832" y="1200"/>
              <a:ext cx="4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sp>
          <p:nvSpPr>
            <p:cNvPr id="433168" name="Line 16"/>
            <p:cNvSpPr>
              <a:spLocks noChangeShapeType="1"/>
            </p:cNvSpPr>
            <p:nvPr/>
          </p:nvSpPr>
          <p:spPr bwMode="auto">
            <a:xfrm>
              <a:off x="3264" y="120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69" name="Text Box 17"/>
            <p:cNvSpPr txBox="1">
              <a:spLocks noChangeArrowheads="1"/>
            </p:cNvSpPr>
            <p:nvPr/>
          </p:nvSpPr>
          <p:spPr bwMode="auto">
            <a:xfrm>
              <a:off x="3221" y="1200"/>
              <a:ext cx="3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Prep</a:t>
              </a:r>
            </a:p>
          </p:txBody>
        </p:sp>
        <p:sp>
          <p:nvSpPr>
            <p:cNvPr id="433170" name="Line 18"/>
            <p:cNvSpPr>
              <a:spLocks noChangeShapeType="1"/>
            </p:cNvSpPr>
            <p:nvPr/>
          </p:nvSpPr>
          <p:spPr bwMode="auto">
            <a:xfrm>
              <a:off x="3600" y="120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71" name="Text Box 19"/>
            <p:cNvSpPr txBox="1">
              <a:spLocks noChangeArrowheads="1"/>
            </p:cNvSpPr>
            <p:nvPr/>
          </p:nvSpPr>
          <p:spPr bwMode="auto">
            <a:xfrm>
              <a:off x="3600" y="1200"/>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33174" name="Line 22"/>
            <p:cNvSpPr>
              <a:spLocks noChangeShapeType="1"/>
            </p:cNvSpPr>
            <p:nvPr/>
          </p:nvSpPr>
          <p:spPr bwMode="auto">
            <a:xfrm>
              <a:off x="4032" y="1200"/>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75" name="Text Box 23"/>
            <p:cNvSpPr txBox="1">
              <a:spLocks noChangeArrowheads="1"/>
            </p:cNvSpPr>
            <p:nvPr/>
          </p:nvSpPr>
          <p:spPr bwMode="auto">
            <a:xfrm>
              <a:off x="4224" y="1200"/>
              <a:ext cx="4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grpSp>
      <p:grpSp>
        <p:nvGrpSpPr>
          <p:cNvPr id="433255" name="Group 103"/>
          <p:cNvGrpSpPr>
            <a:grpSpLocks/>
          </p:cNvGrpSpPr>
          <p:nvPr/>
        </p:nvGrpSpPr>
        <p:grpSpPr bwMode="auto">
          <a:xfrm>
            <a:off x="1219200" y="2209800"/>
            <a:ext cx="6196013" cy="2667000"/>
            <a:chOff x="768" y="1392"/>
            <a:chExt cx="3903" cy="1680"/>
          </a:xfrm>
        </p:grpSpPr>
        <p:sp>
          <p:nvSpPr>
            <p:cNvPr id="433176" name="Line 24"/>
            <p:cNvSpPr>
              <a:spLocks noChangeShapeType="1"/>
            </p:cNvSpPr>
            <p:nvPr/>
          </p:nvSpPr>
          <p:spPr bwMode="auto">
            <a:xfrm>
              <a:off x="1008"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77" name="Line 25"/>
            <p:cNvSpPr>
              <a:spLocks noChangeShapeType="1"/>
            </p:cNvSpPr>
            <p:nvPr/>
          </p:nvSpPr>
          <p:spPr bwMode="auto">
            <a:xfrm flipH="1">
              <a:off x="1152" y="1392"/>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78" name="Text Box 26"/>
            <p:cNvSpPr txBox="1">
              <a:spLocks noChangeArrowheads="1"/>
            </p:cNvSpPr>
            <p:nvPr/>
          </p:nvSpPr>
          <p:spPr bwMode="auto">
            <a:xfrm>
              <a:off x="768" y="1632"/>
              <a:ext cx="73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33179" name="Line 27"/>
            <p:cNvSpPr>
              <a:spLocks noChangeShapeType="1"/>
            </p:cNvSpPr>
            <p:nvPr/>
          </p:nvSpPr>
          <p:spPr bwMode="auto">
            <a:xfrm>
              <a:off x="1728" y="1392"/>
              <a:ext cx="24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0" name="Line 28"/>
            <p:cNvSpPr>
              <a:spLocks noChangeShapeType="1"/>
            </p:cNvSpPr>
            <p:nvPr/>
          </p:nvSpPr>
          <p:spPr bwMode="auto">
            <a:xfrm>
              <a:off x="2448" y="2304"/>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1" name="Line 29"/>
            <p:cNvSpPr>
              <a:spLocks noChangeShapeType="1"/>
            </p:cNvSpPr>
            <p:nvPr/>
          </p:nvSpPr>
          <p:spPr bwMode="auto">
            <a:xfrm>
              <a:off x="1152" y="1824"/>
              <a:ext cx="1392"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2" name="Line 30"/>
            <p:cNvSpPr>
              <a:spLocks noChangeShapeType="1"/>
            </p:cNvSpPr>
            <p:nvPr/>
          </p:nvSpPr>
          <p:spPr bwMode="auto">
            <a:xfrm>
              <a:off x="3840" y="1392"/>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3" name="Line 31"/>
            <p:cNvSpPr>
              <a:spLocks noChangeShapeType="1"/>
            </p:cNvSpPr>
            <p:nvPr/>
          </p:nvSpPr>
          <p:spPr bwMode="auto">
            <a:xfrm>
              <a:off x="1968" y="1824"/>
              <a:ext cx="38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4" name="Line 32"/>
            <p:cNvSpPr>
              <a:spLocks noChangeShapeType="1"/>
            </p:cNvSpPr>
            <p:nvPr/>
          </p:nvSpPr>
          <p:spPr bwMode="auto">
            <a:xfrm>
              <a:off x="2736"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5" name="Line 33"/>
            <p:cNvSpPr>
              <a:spLocks noChangeShapeType="1"/>
            </p:cNvSpPr>
            <p:nvPr/>
          </p:nvSpPr>
          <p:spPr bwMode="auto">
            <a:xfrm>
              <a:off x="3456" y="1392"/>
              <a:ext cx="52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6" name="Line 34"/>
            <p:cNvSpPr>
              <a:spLocks noChangeShapeType="1"/>
            </p:cNvSpPr>
            <p:nvPr/>
          </p:nvSpPr>
          <p:spPr bwMode="auto">
            <a:xfrm flipH="1">
              <a:off x="1968" y="1392"/>
              <a:ext cx="24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7" name="Line 35"/>
            <p:cNvSpPr>
              <a:spLocks noChangeShapeType="1"/>
            </p:cNvSpPr>
            <p:nvPr/>
          </p:nvSpPr>
          <p:spPr bwMode="auto">
            <a:xfrm flipH="1">
              <a:off x="4080" y="139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8" name="Line 36"/>
            <p:cNvSpPr>
              <a:spLocks noChangeShapeType="1"/>
            </p:cNvSpPr>
            <p:nvPr/>
          </p:nvSpPr>
          <p:spPr bwMode="auto">
            <a:xfrm flipH="1">
              <a:off x="2400" y="1824"/>
              <a:ext cx="38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89" name="Line 37"/>
            <p:cNvSpPr>
              <a:spLocks noChangeShapeType="1"/>
            </p:cNvSpPr>
            <p:nvPr/>
          </p:nvSpPr>
          <p:spPr bwMode="auto">
            <a:xfrm flipH="1">
              <a:off x="2880" y="1392"/>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90" name="Line 38"/>
            <p:cNvSpPr>
              <a:spLocks noChangeShapeType="1"/>
            </p:cNvSpPr>
            <p:nvPr/>
          </p:nvSpPr>
          <p:spPr bwMode="auto">
            <a:xfrm flipH="1">
              <a:off x="3168" y="2208"/>
              <a:ext cx="768"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91" name="Line 39"/>
            <p:cNvSpPr>
              <a:spLocks noChangeShapeType="1"/>
            </p:cNvSpPr>
            <p:nvPr/>
          </p:nvSpPr>
          <p:spPr bwMode="auto">
            <a:xfrm flipH="1">
              <a:off x="4032" y="172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92" name="Text Box 40"/>
            <p:cNvSpPr txBox="1">
              <a:spLocks noChangeArrowheads="1"/>
            </p:cNvSpPr>
            <p:nvPr/>
          </p:nvSpPr>
          <p:spPr bwMode="auto">
            <a:xfrm>
              <a:off x="1538" y="1648"/>
              <a:ext cx="8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Complex Verb</a:t>
              </a:r>
            </a:p>
          </p:txBody>
        </p:sp>
        <p:sp>
          <p:nvSpPr>
            <p:cNvPr id="433193" name="Text Box 41"/>
            <p:cNvSpPr txBox="1">
              <a:spLocks noChangeArrowheads="1"/>
            </p:cNvSpPr>
            <p:nvPr/>
          </p:nvSpPr>
          <p:spPr bwMode="auto">
            <a:xfrm>
              <a:off x="2544" y="1632"/>
              <a:ext cx="73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33194" name="Text Box 42"/>
            <p:cNvSpPr txBox="1">
              <a:spLocks noChangeArrowheads="1"/>
            </p:cNvSpPr>
            <p:nvPr/>
          </p:nvSpPr>
          <p:spPr bwMode="auto">
            <a:xfrm>
              <a:off x="3936" y="1536"/>
              <a:ext cx="73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33195" name="Text Box 43"/>
            <p:cNvSpPr txBox="1">
              <a:spLocks noChangeArrowheads="1"/>
            </p:cNvSpPr>
            <p:nvPr/>
          </p:nvSpPr>
          <p:spPr bwMode="auto">
            <a:xfrm>
              <a:off x="3759" y="1968"/>
              <a:ext cx="7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Prep Phrase</a:t>
              </a:r>
            </a:p>
          </p:txBody>
        </p:sp>
        <p:sp>
          <p:nvSpPr>
            <p:cNvPr id="433196" name="Text Box 44"/>
            <p:cNvSpPr txBox="1">
              <a:spLocks noChangeArrowheads="1"/>
            </p:cNvSpPr>
            <p:nvPr/>
          </p:nvSpPr>
          <p:spPr bwMode="auto">
            <a:xfrm>
              <a:off x="2073" y="2112"/>
              <a:ext cx="7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Verb Phrase</a:t>
              </a:r>
            </a:p>
          </p:txBody>
        </p:sp>
        <p:sp>
          <p:nvSpPr>
            <p:cNvPr id="433197" name="Text Box 45"/>
            <p:cNvSpPr txBox="1">
              <a:spLocks noChangeArrowheads="1"/>
            </p:cNvSpPr>
            <p:nvPr/>
          </p:nvSpPr>
          <p:spPr bwMode="auto">
            <a:xfrm>
              <a:off x="2841" y="2544"/>
              <a:ext cx="7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Verb Phrase</a:t>
              </a:r>
            </a:p>
          </p:txBody>
        </p:sp>
        <p:sp>
          <p:nvSpPr>
            <p:cNvPr id="433198" name="Line 46"/>
            <p:cNvSpPr>
              <a:spLocks noChangeShapeType="1"/>
            </p:cNvSpPr>
            <p:nvPr/>
          </p:nvSpPr>
          <p:spPr bwMode="auto">
            <a:xfrm flipH="1">
              <a:off x="2640" y="2736"/>
              <a:ext cx="38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00" name="Text Box 48"/>
            <p:cNvSpPr txBox="1">
              <a:spLocks noChangeArrowheads="1"/>
            </p:cNvSpPr>
            <p:nvPr/>
          </p:nvSpPr>
          <p:spPr bwMode="auto">
            <a:xfrm>
              <a:off x="2297" y="2880"/>
              <a:ext cx="53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Sentence</a:t>
              </a:r>
            </a:p>
          </p:txBody>
        </p:sp>
      </p:grpSp>
      <p:grpSp>
        <p:nvGrpSpPr>
          <p:cNvPr id="433256" name="Group 104"/>
          <p:cNvGrpSpPr>
            <a:grpSpLocks/>
          </p:cNvGrpSpPr>
          <p:nvPr/>
        </p:nvGrpSpPr>
        <p:grpSpPr bwMode="auto">
          <a:xfrm>
            <a:off x="1752600" y="2895600"/>
            <a:ext cx="4927600" cy="3505200"/>
            <a:chOff x="1104" y="1824"/>
            <a:chExt cx="3104" cy="2208"/>
          </a:xfrm>
        </p:grpSpPr>
        <p:sp>
          <p:nvSpPr>
            <p:cNvPr id="433201" name="AutoShape 49"/>
            <p:cNvSpPr>
              <a:spLocks noChangeArrowheads="1"/>
            </p:cNvSpPr>
            <p:nvPr/>
          </p:nvSpPr>
          <p:spPr bwMode="auto">
            <a:xfrm>
              <a:off x="1104" y="3648"/>
              <a:ext cx="2832" cy="384"/>
            </a:xfrm>
            <a:prstGeom prst="parallelogram">
              <a:avLst>
                <a:gd name="adj" fmla="val 18437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33209" name="Object 57"/>
            <p:cNvGraphicFramePr>
              <a:graphicFrameLocks noChangeAspect="1"/>
            </p:cNvGraphicFramePr>
            <p:nvPr/>
          </p:nvGraphicFramePr>
          <p:xfrm>
            <a:off x="1776" y="3264"/>
            <a:ext cx="624" cy="612"/>
          </p:xfrm>
          <a:graphic>
            <a:graphicData uri="http://schemas.openxmlformats.org/presentationml/2006/ole">
              <mc:AlternateContent xmlns:mc="http://schemas.openxmlformats.org/markup-compatibility/2006">
                <mc:Choice xmlns:v="urn:schemas-microsoft-com:vml" Requires="v">
                  <p:oleObj spid="_x0000_s1049" name="Photo Editor Photo" r:id="rId3" imgW="1457143" imgH="1428949" progId="MSPhotoEd.3">
                    <p:embed/>
                  </p:oleObj>
                </mc:Choice>
                <mc:Fallback>
                  <p:oleObj name="Photo Editor Photo" r:id="rId3" imgW="1457143" imgH="1428949" progId="MSPhotoEd.3">
                    <p:embed/>
                    <p:pic>
                      <p:nvPicPr>
                        <p:cNvPr id="433209"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3264"/>
                          <a:ext cx="62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210" name="Oval 58"/>
            <p:cNvSpPr>
              <a:spLocks noChangeArrowheads="1"/>
            </p:cNvSpPr>
            <p:nvPr/>
          </p:nvSpPr>
          <p:spPr bwMode="auto">
            <a:xfrm>
              <a:off x="3216" y="3216"/>
              <a:ext cx="192"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0" name="Line 68"/>
            <p:cNvSpPr>
              <a:spLocks noChangeShapeType="1"/>
            </p:cNvSpPr>
            <p:nvPr/>
          </p:nvSpPr>
          <p:spPr bwMode="auto">
            <a:xfrm>
              <a:off x="3312" y="345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1" name="Line 69"/>
            <p:cNvSpPr>
              <a:spLocks noChangeShapeType="1"/>
            </p:cNvSpPr>
            <p:nvPr/>
          </p:nvSpPr>
          <p:spPr bwMode="auto">
            <a:xfrm flipH="1">
              <a:off x="3216" y="3696"/>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2" name="Line 70"/>
            <p:cNvSpPr>
              <a:spLocks noChangeShapeType="1"/>
            </p:cNvSpPr>
            <p:nvPr/>
          </p:nvSpPr>
          <p:spPr bwMode="auto">
            <a:xfrm>
              <a:off x="3312"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3" name="Line 71"/>
            <p:cNvSpPr>
              <a:spLocks noChangeShapeType="1"/>
            </p:cNvSpPr>
            <p:nvPr/>
          </p:nvSpPr>
          <p:spPr bwMode="auto">
            <a:xfrm flipH="1">
              <a:off x="3216" y="345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4" name="Line 72"/>
            <p:cNvSpPr>
              <a:spLocks noChangeShapeType="1"/>
            </p:cNvSpPr>
            <p:nvPr/>
          </p:nvSpPr>
          <p:spPr bwMode="auto">
            <a:xfrm>
              <a:off x="3312" y="34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6" name="Line 74"/>
            <p:cNvSpPr>
              <a:spLocks noChangeShapeType="1"/>
            </p:cNvSpPr>
            <p:nvPr/>
          </p:nvSpPr>
          <p:spPr bwMode="auto">
            <a:xfrm>
              <a:off x="3216" y="3168"/>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29" name="Line 77"/>
            <p:cNvSpPr>
              <a:spLocks noChangeShapeType="1"/>
            </p:cNvSpPr>
            <p:nvPr/>
          </p:nvSpPr>
          <p:spPr bwMode="auto">
            <a:xfrm>
              <a:off x="3360" y="331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31" name="Freeform 79"/>
            <p:cNvSpPr>
              <a:spLocks/>
            </p:cNvSpPr>
            <p:nvPr/>
          </p:nvSpPr>
          <p:spPr bwMode="auto">
            <a:xfrm>
              <a:off x="3408" y="3352"/>
              <a:ext cx="48" cy="56"/>
            </a:xfrm>
            <a:custGeom>
              <a:avLst/>
              <a:gdLst>
                <a:gd name="T0" fmla="*/ 0 w 48"/>
                <a:gd name="T1" fmla="*/ 0 h 56"/>
                <a:gd name="T2" fmla="*/ 48 w 48"/>
                <a:gd name="T3" fmla="*/ 48 h 56"/>
                <a:gd name="T4" fmla="*/ 0 w 48"/>
                <a:gd name="T5" fmla="*/ 48 h 56"/>
              </a:gdLst>
              <a:ahLst/>
              <a:cxnLst>
                <a:cxn ang="0">
                  <a:pos x="T0" y="T1"/>
                </a:cxn>
                <a:cxn ang="0">
                  <a:pos x="T2" y="T3"/>
                </a:cxn>
                <a:cxn ang="0">
                  <a:pos x="T4" y="T5"/>
                </a:cxn>
              </a:cxnLst>
              <a:rect l="0" t="0" r="r" b="b"/>
              <a:pathLst>
                <a:path w="48" h="56">
                  <a:moveTo>
                    <a:pt x="0" y="0"/>
                  </a:moveTo>
                  <a:cubicBezTo>
                    <a:pt x="24" y="20"/>
                    <a:pt x="48" y="40"/>
                    <a:pt x="48" y="48"/>
                  </a:cubicBezTo>
                  <a:cubicBezTo>
                    <a:pt x="48" y="56"/>
                    <a:pt x="24" y="52"/>
                    <a:pt x="0"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33" name="Line 81"/>
            <p:cNvSpPr>
              <a:spLocks noChangeShapeType="1"/>
            </p:cNvSpPr>
            <p:nvPr/>
          </p:nvSpPr>
          <p:spPr bwMode="auto">
            <a:xfrm>
              <a:off x="3312" y="316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34" name="Line 82"/>
            <p:cNvSpPr>
              <a:spLocks noChangeShapeType="1"/>
            </p:cNvSpPr>
            <p:nvPr/>
          </p:nvSpPr>
          <p:spPr bwMode="auto">
            <a:xfrm flipH="1">
              <a:off x="3312" y="3168"/>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37" name="Freeform 85"/>
            <p:cNvSpPr>
              <a:spLocks/>
            </p:cNvSpPr>
            <p:nvPr/>
          </p:nvSpPr>
          <p:spPr bwMode="auto">
            <a:xfrm>
              <a:off x="3648" y="2208"/>
              <a:ext cx="560" cy="1488"/>
            </a:xfrm>
            <a:custGeom>
              <a:avLst/>
              <a:gdLst>
                <a:gd name="T0" fmla="*/ 480 w 560"/>
                <a:gd name="T1" fmla="*/ 0 h 1488"/>
                <a:gd name="T2" fmla="*/ 480 w 560"/>
                <a:gd name="T3" fmla="*/ 768 h 1488"/>
                <a:gd name="T4" fmla="*/ 0 w 560"/>
                <a:gd name="T5" fmla="*/ 1488 h 1488"/>
              </a:gdLst>
              <a:ahLst/>
              <a:cxnLst>
                <a:cxn ang="0">
                  <a:pos x="T0" y="T1"/>
                </a:cxn>
                <a:cxn ang="0">
                  <a:pos x="T2" y="T3"/>
                </a:cxn>
                <a:cxn ang="0">
                  <a:pos x="T4" y="T5"/>
                </a:cxn>
              </a:cxnLst>
              <a:rect l="0" t="0" r="r" b="b"/>
              <a:pathLst>
                <a:path w="560" h="1488">
                  <a:moveTo>
                    <a:pt x="480" y="0"/>
                  </a:moveTo>
                  <a:cubicBezTo>
                    <a:pt x="520" y="260"/>
                    <a:pt x="560" y="520"/>
                    <a:pt x="480" y="768"/>
                  </a:cubicBezTo>
                  <a:cubicBezTo>
                    <a:pt x="400" y="1016"/>
                    <a:pt x="200" y="1252"/>
                    <a:pt x="0" y="1488"/>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38" name="Freeform 86"/>
            <p:cNvSpPr>
              <a:spLocks/>
            </p:cNvSpPr>
            <p:nvPr/>
          </p:nvSpPr>
          <p:spPr bwMode="auto">
            <a:xfrm>
              <a:off x="2976" y="1872"/>
              <a:ext cx="896" cy="1392"/>
            </a:xfrm>
            <a:custGeom>
              <a:avLst/>
              <a:gdLst>
                <a:gd name="T0" fmla="*/ 0 w 896"/>
                <a:gd name="T1" fmla="*/ 0 h 1392"/>
                <a:gd name="T2" fmla="*/ 816 w 896"/>
                <a:gd name="T3" fmla="*/ 720 h 1392"/>
                <a:gd name="T4" fmla="*/ 480 w 896"/>
                <a:gd name="T5" fmla="*/ 1392 h 1392"/>
              </a:gdLst>
              <a:ahLst/>
              <a:cxnLst>
                <a:cxn ang="0">
                  <a:pos x="T0" y="T1"/>
                </a:cxn>
                <a:cxn ang="0">
                  <a:pos x="T2" y="T3"/>
                </a:cxn>
                <a:cxn ang="0">
                  <a:pos x="T4" y="T5"/>
                </a:cxn>
              </a:cxnLst>
              <a:rect l="0" t="0" r="r" b="b"/>
              <a:pathLst>
                <a:path w="896" h="1392">
                  <a:moveTo>
                    <a:pt x="0" y="0"/>
                  </a:moveTo>
                  <a:cubicBezTo>
                    <a:pt x="368" y="244"/>
                    <a:pt x="736" y="488"/>
                    <a:pt x="816" y="720"/>
                  </a:cubicBezTo>
                  <a:cubicBezTo>
                    <a:pt x="896" y="952"/>
                    <a:pt x="688" y="1172"/>
                    <a:pt x="480" y="1392"/>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42" name="Freeform 90"/>
            <p:cNvSpPr>
              <a:spLocks/>
            </p:cNvSpPr>
            <p:nvPr/>
          </p:nvSpPr>
          <p:spPr bwMode="auto">
            <a:xfrm>
              <a:off x="1104" y="1824"/>
              <a:ext cx="1104" cy="1392"/>
            </a:xfrm>
            <a:custGeom>
              <a:avLst/>
              <a:gdLst>
                <a:gd name="T0" fmla="*/ 0 w 1104"/>
                <a:gd name="T1" fmla="*/ 0 h 1392"/>
                <a:gd name="T2" fmla="*/ 912 w 1104"/>
                <a:gd name="T3" fmla="*/ 1008 h 1392"/>
                <a:gd name="T4" fmla="*/ 1104 w 1104"/>
                <a:gd name="T5" fmla="*/ 1392 h 1392"/>
              </a:gdLst>
              <a:ahLst/>
              <a:cxnLst>
                <a:cxn ang="0">
                  <a:pos x="T0" y="T1"/>
                </a:cxn>
                <a:cxn ang="0">
                  <a:pos x="T2" y="T3"/>
                </a:cxn>
                <a:cxn ang="0">
                  <a:pos x="T4" y="T5"/>
                </a:cxn>
              </a:cxnLst>
              <a:rect l="0" t="0" r="r" b="b"/>
              <a:pathLst>
                <a:path w="1104" h="1392">
                  <a:moveTo>
                    <a:pt x="0" y="0"/>
                  </a:moveTo>
                  <a:cubicBezTo>
                    <a:pt x="364" y="388"/>
                    <a:pt x="728" y="776"/>
                    <a:pt x="912" y="1008"/>
                  </a:cubicBezTo>
                  <a:cubicBezTo>
                    <a:pt x="1096" y="1240"/>
                    <a:pt x="1100" y="1316"/>
                    <a:pt x="1104" y="1392"/>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33257" name="Group 105"/>
          <p:cNvGrpSpPr>
            <a:grpSpLocks/>
          </p:cNvGrpSpPr>
          <p:nvPr/>
        </p:nvGrpSpPr>
        <p:grpSpPr bwMode="auto">
          <a:xfrm>
            <a:off x="2721" y="3148011"/>
            <a:ext cx="2160589" cy="1526934"/>
            <a:chOff x="96" y="2064"/>
            <a:chExt cx="1361" cy="898"/>
          </a:xfrm>
        </p:grpSpPr>
        <p:sp>
          <p:nvSpPr>
            <p:cNvPr id="433240" name="Text Box 88"/>
            <p:cNvSpPr txBox="1">
              <a:spLocks noChangeArrowheads="1"/>
            </p:cNvSpPr>
            <p:nvPr/>
          </p:nvSpPr>
          <p:spPr bwMode="auto">
            <a:xfrm>
              <a:off x="192" y="2256"/>
              <a:ext cx="1265" cy="7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b="1" i="0" dirty="0"/>
                <a:t>Dog(d1).</a:t>
              </a:r>
            </a:p>
            <a:p>
              <a:pPr algn="l"/>
              <a:r>
                <a:rPr lang="en-US" altLang="en-US" b="1" i="0" dirty="0"/>
                <a:t>Boy(b1).</a:t>
              </a:r>
            </a:p>
            <a:p>
              <a:pPr algn="l"/>
              <a:r>
                <a:rPr lang="en-US" altLang="en-US" b="1" i="0" dirty="0"/>
                <a:t>Playground(p1).</a:t>
              </a:r>
            </a:p>
            <a:p>
              <a:pPr algn="l"/>
              <a:r>
                <a:rPr lang="en-US" altLang="en-US" b="1" i="0" dirty="0"/>
                <a:t>Chasing(d1,b1,p1).</a:t>
              </a:r>
            </a:p>
          </p:txBody>
        </p:sp>
        <p:sp>
          <p:nvSpPr>
            <p:cNvPr id="433246" name="Text Box 94"/>
            <p:cNvSpPr txBox="1">
              <a:spLocks noChangeArrowheads="1"/>
            </p:cNvSpPr>
            <p:nvPr/>
          </p:nvSpPr>
          <p:spPr bwMode="auto">
            <a:xfrm>
              <a:off x="96" y="2064"/>
              <a:ext cx="12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dirty="0">
                  <a:solidFill>
                    <a:srgbClr val="CC0000"/>
                  </a:solidFill>
                  <a:latin typeface="Arial" panose="020B0604020202020204" pitchFamily="34" charset="0"/>
                </a:rPr>
                <a:t>Semantic analysis</a:t>
              </a:r>
            </a:p>
          </p:txBody>
        </p:sp>
      </p:grpSp>
      <p:sp>
        <p:nvSpPr>
          <p:cNvPr id="433247" name="Text Box 95"/>
          <p:cNvSpPr txBox="1">
            <a:spLocks noChangeArrowheads="1"/>
          </p:cNvSpPr>
          <p:nvPr/>
        </p:nvSpPr>
        <p:spPr bwMode="auto">
          <a:xfrm>
            <a:off x="7916863" y="1905000"/>
            <a:ext cx="143601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solidFill>
                  <a:srgbClr val="CC0000"/>
                </a:solidFill>
                <a:latin typeface="Arial" panose="020B0604020202020204" pitchFamily="34" charset="0"/>
              </a:rPr>
              <a:t>Lexical</a:t>
            </a:r>
          </a:p>
          <a:p>
            <a:r>
              <a:rPr lang="en-US" altLang="en-US" b="1" i="0" dirty="0">
                <a:solidFill>
                  <a:srgbClr val="CC0000"/>
                </a:solidFill>
                <a:latin typeface="Arial" panose="020B0604020202020204" pitchFamily="34" charset="0"/>
              </a:rPr>
              <a:t>analysis</a:t>
            </a:r>
          </a:p>
          <a:p>
            <a:r>
              <a:rPr lang="en-US" altLang="en-US" b="1" i="0" dirty="0">
                <a:solidFill>
                  <a:srgbClr val="CC0000"/>
                </a:solidFill>
                <a:latin typeface="Arial" panose="020B0604020202020204" pitchFamily="34" charset="0"/>
              </a:rPr>
              <a:t>(part-of-speech</a:t>
            </a:r>
          </a:p>
          <a:p>
            <a:r>
              <a:rPr lang="en-US" altLang="en-US" b="1" i="0" dirty="0">
                <a:solidFill>
                  <a:srgbClr val="CC0000"/>
                </a:solidFill>
                <a:latin typeface="Arial" panose="020B0604020202020204" pitchFamily="34" charset="0"/>
              </a:rPr>
              <a:t>tagging)</a:t>
            </a:r>
          </a:p>
        </p:txBody>
      </p:sp>
      <p:sp>
        <p:nvSpPr>
          <p:cNvPr id="433248" name="Text Box 96"/>
          <p:cNvSpPr txBox="1">
            <a:spLocks noChangeArrowheads="1"/>
          </p:cNvSpPr>
          <p:nvPr/>
        </p:nvSpPr>
        <p:spPr bwMode="auto">
          <a:xfrm>
            <a:off x="6705600" y="3724275"/>
            <a:ext cx="1946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dirty="0">
                <a:solidFill>
                  <a:srgbClr val="CC0000"/>
                </a:solidFill>
                <a:latin typeface="Arial" panose="020B0604020202020204" pitchFamily="34" charset="0"/>
              </a:rPr>
              <a:t>Syntactic analysis</a:t>
            </a:r>
          </a:p>
          <a:p>
            <a:r>
              <a:rPr lang="en-US" altLang="en-US" b="1" i="0" dirty="0">
                <a:solidFill>
                  <a:srgbClr val="CC0000"/>
                </a:solidFill>
                <a:latin typeface="Arial" panose="020B0604020202020204" pitchFamily="34" charset="0"/>
              </a:rPr>
              <a:t>(Parsing)</a:t>
            </a:r>
          </a:p>
        </p:txBody>
      </p:sp>
      <p:grpSp>
        <p:nvGrpSpPr>
          <p:cNvPr id="433259" name="Group 107"/>
          <p:cNvGrpSpPr>
            <a:grpSpLocks/>
          </p:cNvGrpSpPr>
          <p:nvPr/>
        </p:nvGrpSpPr>
        <p:grpSpPr bwMode="auto">
          <a:xfrm>
            <a:off x="6515101" y="4865689"/>
            <a:ext cx="2789238" cy="1760538"/>
            <a:chOff x="4104" y="3065"/>
            <a:chExt cx="1757" cy="1109"/>
          </a:xfrm>
        </p:grpSpPr>
        <p:sp>
          <p:nvSpPr>
            <p:cNvPr id="433249" name="Text Box 97"/>
            <p:cNvSpPr txBox="1">
              <a:spLocks noChangeArrowheads="1"/>
            </p:cNvSpPr>
            <p:nvPr/>
          </p:nvSpPr>
          <p:spPr bwMode="auto">
            <a:xfrm>
              <a:off x="4104" y="3065"/>
              <a:ext cx="175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t>A person saying this may</a:t>
              </a:r>
            </a:p>
            <a:p>
              <a:r>
                <a:rPr lang="en-US" altLang="en-US" b="1" i="0" dirty="0"/>
                <a:t>be reminding another person to get the dog back… </a:t>
              </a:r>
            </a:p>
          </p:txBody>
        </p:sp>
        <p:sp>
          <p:nvSpPr>
            <p:cNvPr id="433250" name="Text Box 98"/>
            <p:cNvSpPr txBox="1">
              <a:spLocks noChangeArrowheads="1"/>
            </p:cNvSpPr>
            <p:nvPr/>
          </p:nvSpPr>
          <p:spPr bwMode="auto">
            <a:xfrm>
              <a:off x="4148" y="3808"/>
              <a:ext cx="1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dirty="0">
                  <a:solidFill>
                    <a:srgbClr val="CC0000"/>
                  </a:solidFill>
                  <a:latin typeface="Arial" panose="020B0604020202020204" pitchFamily="34" charset="0"/>
                </a:rPr>
                <a:t>Pragmatic analysis</a:t>
              </a:r>
            </a:p>
            <a:p>
              <a:r>
                <a:rPr lang="en-US" altLang="en-US" b="1" i="0" dirty="0">
                  <a:solidFill>
                    <a:srgbClr val="CC0000"/>
                  </a:solidFill>
                  <a:latin typeface="Arial" panose="020B0604020202020204" pitchFamily="34" charset="0"/>
                </a:rPr>
                <a:t>(speech act)</a:t>
              </a:r>
            </a:p>
          </p:txBody>
        </p:sp>
      </p:grpSp>
      <p:grpSp>
        <p:nvGrpSpPr>
          <p:cNvPr id="433258" name="Group 106"/>
          <p:cNvGrpSpPr>
            <a:grpSpLocks/>
          </p:cNvGrpSpPr>
          <p:nvPr/>
        </p:nvGrpSpPr>
        <p:grpSpPr bwMode="auto">
          <a:xfrm>
            <a:off x="161926" y="4539697"/>
            <a:ext cx="2562225" cy="1784350"/>
            <a:chOff x="144" y="2880"/>
            <a:chExt cx="1614" cy="1124"/>
          </a:xfrm>
        </p:grpSpPr>
        <p:sp>
          <p:nvSpPr>
            <p:cNvPr id="433241" name="Text Box 89"/>
            <p:cNvSpPr txBox="1">
              <a:spLocks noChangeArrowheads="1"/>
            </p:cNvSpPr>
            <p:nvPr/>
          </p:nvSpPr>
          <p:spPr bwMode="auto">
            <a:xfrm>
              <a:off x="144" y="3120"/>
              <a:ext cx="1614"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i="0"/>
                <a:t>Scared(x) if Chasing(_,x,_).</a:t>
              </a:r>
            </a:p>
          </p:txBody>
        </p:sp>
        <p:sp>
          <p:nvSpPr>
            <p:cNvPr id="433243" name="Text Box 91"/>
            <p:cNvSpPr txBox="1">
              <a:spLocks noChangeArrowheads="1"/>
            </p:cNvSpPr>
            <p:nvPr/>
          </p:nvSpPr>
          <p:spPr bwMode="auto">
            <a:xfrm>
              <a:off x="576" y="2880"/>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i="0"/>
                <a:t>+</a:t>
              </a:r>
            </a:p>
          </p:txBody>
        </p:sp>
        <p:sp>
          <p:nvSpPr>
            <p:cNvPr id="433244" name="AutoShape 92"/>
            <p:cNvSpPr>
              <a:spLocks noChangeArrowheads="1"/>
            </p:cNvSpPr>
            <p:nvPr/>
          </p:nvSpPr>
          <p:spPr bwMode="auto">
            <a:xfrm>
              <a:off x="576" y="3408"/>
              <a:ext cx="240" cy="135"/>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245" name="Rectangle 93"/>
            <p:cNvSpPr>
              <a:spLocks noChangeArrowheads="1"/>
            </p:cNvSpPr>
            <p:nvPr/>
          </p:nvSpPr>
          <p:spPr bwMode="auto">
            <a:xfrm>
              <a:off x="288" y="3600"/>
              <a:ext cx="7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Scared(b1)</a:t>
              </a:r>
            </a:p>
          </p:txBody>
        </p:sp>
        <p:sp>
          <p:nvSpPr>
            <p:cNvPr id="433251" name="Text Box 99"/>
            <p:cNvSpPr txBox="1">
              <a:spLocks noChangeArrowheads="1"/>
            </p:cNvSpPr>
            <p:nvPr/>
          </p:nvSpPr>
          <p:spPr bwMode="auto">
            <a:xfrm>
              <a:off x="268" y="3792"/>
              <a:ext cx="6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solidFill>
                    <a:srgbClr val="CC0000"/>
                  </a:solidFill>
                  <a:latin typeface="Arial" panose="020B0604020202020204" pitchFamily="34" charset="0"/>
                </a:rPr>
                <a:t>Inference</a:t>
              </a:r>
            </a:p>
          </p:txBody>
        </p:sp>
      </p:grpSp>
      <p:sp>
        <p:nvSpPr>
          <p:cNvPr id="2" name="Date Placeholder 1"/>
          <p:cNvSpPr>
            <a:spLocks noGrp="1"/>
          </p:cNvSpPr>
          <p:nvPr>
            <p:ph type="dt" sz="half" idx="10"/>
          </p:nvPr>
        </p:nvSpPr>
        <p:spPr>
          <a:xfrm>
            <a:off x="23812" y="6615111"/>
            <a:ext cx="2133600" cy="228600"/>
          </a:xfrm>
        </p:spPr>
        <p:txBody>
          <a:bodyPr/>
          <a:lstStyle/>
          <a:p>
            <a:r>
              <a:rPr lang="en-US" altLang="zh-CN" dirty="0" err="1"/>
              <a:t>Hongning</a:t>
            </a:r>
            <a:r>
              <a:rPr lang="en-US" altLang="zh-CN" dirty="0"/>
              <a:t> </a:t>
            </a:r>
            <a:r>
              <a:rPr lang="en-US" altLang="zh-CN" dirty="0" err="1"/>
              <a:t>Wang</a:t>
            </a:r>
            <a:r>
              <a:rPr lang="en-US" dirty="0" err="1"/>
              <a:t>@UVa</a:t>
            </a:r>
            <a:endParaRPr lang="en-US" dirty="0"/>
          </a:p>
        </p:txBody>
      </p:sp>
      <p:sp>
        <p:nvSpPr>
          <p:cNvPr id="4" name="Slide Number Placeholder 3"/>
          <p:cNvSpPr>
            <a:spLocks noGrp="1"/>
          </p:cNvSpPr>
          <p:nvPr>
            <p:ph type="sldNum" sz="quarter" idx="12"/>
          </p:nvPr>
        </p:nvSpPr>
        <p:spPr/>
        <p:txBody>
          <a:bodyPr/>
          <a:lstStyle/>
          <a:p>
            <a:fld id="{C6319467-766E-4BB3-8524-6F46E206E21B}" type="slidenum">
              <a:rPr lang="en-US" smtClean="0"/>
              <a:t>3</a:t>
            </a:fld>
            <a:endParaRPr lang="en-US"/>
          </a:p>
        </p:txBody>
      </p:sp>
    </p:spTree>
    <p:extLst>
      <p:ext uri="{BB962C8B-B14F-4D97-AF65-F5344CB8AC3E}">
        <p14:creationId xmlns:p14="http://schemas.microsoft.com/office/powerpoint/2010/main" val="2948449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32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32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332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32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32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32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332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33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247" grpId="0"/>
      <p:bldP spid="4332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generation can be brittle</a:t>
            </a:r>
            <a:br>
              <a:rPr lang="en-US" dirty="0"/>
            </a:br>
            <a:r>
              <a:rPr lang="en-US" dirty="0"/>
              <a:t>(no adversary necessary)</a:t>
            </a:r>
          </a:p>
        </p:txBody>
      </p:sp>
      <p:sp>
        <p:nvSpPr>
          <p:cNvPr id="3" name="Content Placeholder 2"/>
          <p:cNvSpPr>
            <a:spLocks noGrp="1"/>
          </p:cNvSpPr>
          <p:nvPr>
            <p:ph idx="1"/>
          </p:nvPr>
        </p:nvSpPr>
        <p:spPr/>
        <p:txBody>
          <a:bodyPr/>
          <a:lstStyle/>
          <a:p>
            <a:r>
              <a:rPr lang="en-US" dirty="0"/>
              <a:t>All in all, I would highly recommend this hotel to anyone who wants to be in the heart of the action, and want to be in the heart of the action. If you want to be </a:t>
            </a:r>
            <a:r>
              <a:rPr lang="en-US" dirty="0">
                <a:solidFill>
                  <a:srgbClr val="FF0000"/>
                </a:solidFill>
              </a:rPr>
              <a:t>in the heart of the action</a:t>
            </a:r>
            <a:r>
              <a:rPr lang="en-US" dirty="0"/>
              <a:t>, this is </a:t>
            </a:r>
            <a:r>
              <a:rPr lang="en-US" dirty="0">
                <a:solidFill>
                  <a:srgbClr val="FF0000"/>
                </a:solidFill>
              </a:rPr>
              <a:t>not the place for you</a:t>
            </a:r>
            <a:r>
              <a:rPr lang="en-US" dirty="0"/>
              <a:t>. However, If you want to be </a:t>
            </a:r>
            <a:r>
              <a:rPr lang="en-US" dirty="0">
                <a:solidFill>
                  <a:srgbClr val="FF0000"/>
                </a:solidFill>
              </a:rPr>
              <a:t>in the middle of the action</a:t>
            </a:r>
            <a:r>
              <a:rPr lang="en-US" dirty="0"/>
              <a:t>, this is </a:t>
            </a:r>
            <a:r>
              <a:rPr lang="en-US" dirty="0">
                <a:solidFill>
                  <a:srgbClr val="FF0000"/>
                </a:solidFill>
              </a:rPr>
              <a:t>the place to be</a:t>
            </a:r>
            <a:r>
              <a:rPr lang="en-US"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5" name="Rectangle 4"/>
          <p:cNvSpPr/>
          <p:nvPr/>
        </p:nvSpPr>
        <p:spPr>
          <a:xfrm>
            <a:off x="1066800" y="6475511"/>
            <a:ext cx="7543800" cy="307777"/>
          </a:xfrm>
          <a:prstGeom prst="rect">
            <a:avLst/>
          </a:prstGeom>
        </p:spPr>
        <p:txBody>
          <a:bodyPr wrap="square">
            <a:spAutoFit/>
          </a:bodyPr>
          <a:lstStyle/>
          <a:p>
            <a:r>
              <a:rPr lang="en-US" sz="1400" dirty="0">
                <a:solidFill>
                  <a:srgbClr val="535353"/>
                </a:solidFill>
                <a:latin typeface="+mj-lt"/>
              </a:rPr>
              <a:t>GRU Language Model trained on TripAdvisor (</a:t>
            </a:r>
            <a:r>
              <a:rPr lang="en-US" sz="1400" b="1" dirty="0">
                <a:solidFill>
                  <a:srgbClr val="535353"/>
                </a:solidFill>
                <a:latin typeface="+mj-lt"/>
              </a:rPr>
              <a:t>350 million words</a:t>
            </a:r>
            <a:r>
              <a:rPr lang="en-US" sz="1400" dirty="0">
                <a:solidFill>
                  <a:srgbClr val="535353"/>
                </a:solidFill>
                <a:latin typeface="+mj-lt"/>
              </a:rPr>
              <a:t>) decoded with Beam Search.</a:t>
            </a:r>
            <a:endParaRPr lang="en-US" sz="1400" dirty="0">
              <a:latin typeface="+mj-lt"/>
            </a:endParaRPr>
          </a:p>
        </p:txBody>
      </p:sp>
      <p:sp>
        <p:nvSpPr>
          <p:cNvPr id="6" name="Rounded Rectangle 5"/>
          <p:cNvSpPr/>
          <p:nvPr/>
        </p:nvSpPr>
        <p:spPr>
          <a:xfrm>
            <a:off x="3295650" y="4267200"/>
            <a:ext cx="25527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Contradictions</a:t>
            </a:r>
          </a:p>
        </p:txBody>
      </p:sp>
    </p:spTree>
    <p:extLst>
      <p:ext uri="{BB962C8B-B14F-4D97-AF65-F5344CB8AC3E}">
        <p14:creationId xmlns:p14="http://schemas.microsoft.com/office/powerpoint/2010/main" val="210095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generation can be brittle</a:t>
            </a:r>
            <a:br>
              <a:rPr lang="en-US" dirty="0"/>
            </a:br>
            <a:r>
              <a:rPr lang="en-US" dirty="0"/>
              <a:t>(no adversary necessary)</a:t>
            </a:r>
          </a:p>
        </p:txBody>
      </p:sp>
      <p:sp>
        <p:nvSpPr>
          <p:cNvPr id="3" name="Content Placeholder 2"/>
          <p:cNvSpPr>
            <a:spLocks noGrp="1"/>
          </p:cNvSpPr>
          <p:nvPr>
            <p:ph idx="1"/>
          </p:nvPr>
        </p:nvSpPr>
        <p:spPr/>
        <p:txBody>
          <a:bodyPr/>
          <a:lstStyle/>
          <a:p>
            <a:r>
              <a:rPr lang="en-US" dirty="0">
                <a:solidFill>
                  <a:srgbClr val="FF0000"/>
                </a:solidFill>
              </a:rPr>
              <a:t>All in all, I would highly recommend this hotel to anyone who wants to be in the heart of the action</a:t>
            </a:r>
            <a:r>
              <a:rPr lang="en-US" dirty="0"/>
              <a:t>, and want to be in the heart of the action. If you want to be in the heart of the action, this is not the place for you. However, If you want to be in the middle of the action, this is the place to be.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Rectangle 4"/>
          <p:cNvSpPr/>
          <p:nvPr/>
        </p:nvSpPr>
        <p:spPr>
          <a:xfrm>
            <a:off x="1066800" y="6475511"/>
            <a:ext cx="7543800" cy="307777"/>
          </a:xfrm>
          <a:prstGeom prst="rect">
            <a:avLst/>
          </a:prstGeom>
        </p:spPr>
        <p:txBody>
          <a:bodyPr wrap="square">
            <a:spAutoFit/>
          </a:bodyPr>
          <a:lstStyle/>
          <a:p>
            <a:r>
              <a:rPr lang="en-US" sz="1400" dirty="0">
                <a:solidFill>
                  <a:srgbClr val="535353"/>
                </a:solidFill>
                <a:latin typeface="+mj-lt"/>
              </a:rPr>
              <a:t>GRU Language Model trained on TripAdvisor (</a:t>
            </a:r>
            <a:r>
              <a:rPr lang="en-US" sz="1400" b="1" dirty="0">
                <a:solidFill>
                  <a:srgbClr val="535353"/>
                </a:solidFill>
                <a:latin typeface="+mj-lt"/>
              </a:rPr>
              <a:t>350 million words</a:t>
            </a:r>
            <a:r>
              <a:rPr lang="en-US" sz="1400" dirty="0">
                <a:solidFill>
                  <a:srgbClr val="535353"/>
                </a:solidFill>
                <a:latin typeface="+mj-lt"/>
              </a:rPr>
              <a:t>) decoded with Beam Search.</a:t>
            </a:r>
            <a:endParaRPr lang="en-US" sz="1400" dirty="0">
              <a:latin typeface="+mj-lt"/>
            </a:endParaRPr>
          </a:p>
        </p:txBody>
      </p:sp>
      <p:sp>
        <p:nvSpPr>
          <p:cNvPr id="6" name="Rounded Rectangle 5"/>
          <p:cNvSpPr/>
          <p:nvPr/>
        </p:nvSpPr>
        <p:spPr>
          <a:xfrm>
            <a:off x="3295650" y="4267200"/>
            <a:ext cx="25527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Generic, bland, lack of details</a:t>
            </a:r>
          </a:p>
        </p:txBody>
      </p:sp>
    </p:spTree>
    <p:extLst>
      <p:ext uri="{BB962C8B-B14F-4D97-AF65-F5344CB8AC3E}">
        <p14:creationId xmlns:p14="http://schemas.microsoft.com/office/powerpoint/2010/main" val="2699793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normAutofit fontScale="90000"/>
          </a:bodyPr>
          <a:lstStyle/>
          <a:p>
            <a:r>
              <a:rPr lang="en-US" dirty="0"/>
              <a:t>Natural language in, unnatural language out.</a:t>
            </a:r>
            <a:br>
              <a:rPr lang="en-US" dirty="0"/>
            </a:br>
            <a:r>
              <a:rPr lang="en-US" dirty="0"/>
              <a:t>why?</a:t>
            </a:r>
          </a:p>
        </p:txBody>
      </p:sp>
      <p:sp>
        <p:nvSpPr>
          <p:cNvPr id="3" name="Content Placeholder 2"/>
          <p:cNvSpPr>
            <a:spLocks noGrp="1"/>
          </p:cNvSpPr>
          <p:nvPr>
            <p:ph idx="1"/>
          </p:nvPr>
        </p:nvSpPr>
        <p:spPr/>
        <p:txBody>
          <a:bodyPr/>
          <a:lstStyle/>
          <a:p>
            <a:r>
              <a:rPr lang="en-US" dirty="0"/>
              <a:t>Not enough depth?</a:t>
            </a:r>
          </a:p>
          <a:p>
            <a:r>
              <a:rPr lang="en-US" dirty="0"/>
              <a:t>Not enough data?</a:t>
            </a:r>
          </a:p>
          <a:p>
            <a:r>
              <a:rPr lang="en-US" dirty="0"/>
              <a:t>Not enough GPUs?</a:t>
            </a:r>
          </a:p>
          <a:p>
            <a:r>
              <a:rPr lang="en-US" dirty="0"/>
              <a:t>Even with more depth, data, GPUs, I’ll speculate that current LM variants are not sufficient for robust NLG</a:t>
            </a:r>
          </a:p>
          <a:p>
            <a:endParaRPr lang="en-US" dirty="0"/>
          </a:p>
          <a:p>
            <a:r>
              <a:rPr lang="en-US" altLang="zh-CN" dirty="0"/>
              <a:t>We probably need NLU</a:t>
            </a:r>
          </a:p>
          <a:p>
            <a:pPr lvl="1"/>
            <a:r>
              <a:rPr lang="en-US" altLang="zh-CN" dirty="0"/>
              <a:t>To identify the semantic meanings of words, entities, relations, and events</a:t>
            </a:r>
          </a:p>
          <a:p>
            <a:pPr lvl="1"/>
            <a:r>
              <a:rPr lang="en-US" altLang="zh-CN" dirty="0"/>
              <a:t>To ground to the physical world or to a knowledge base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77496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prstGeom prst="rect">
            <a:avLst/>
          </a:prstGeom>
        </p:spPr>
        <p:txBody>
          <a:bodyPr>
            <a:normAutofit/>
          </a:bodyPr>
          <a:lstStyle/>
          <a:p>
            <a:pPr eaLnBrk="1" hangingPunct="1"/>
            <a:r>
              <a:rPr lang="en-US" altLang="en-US" dirty="0"/>
              <a:t>Organizing knowledge</a:t>
            </a:r>
          </a:p>
        </p:txBody>
      </p:sp>
      <p:sp>
        <p:nvSpPr>
          <p:cNvPr id="4" name="Content Placeholder 3"/>
          <p:cNvSpPr>
            <a:spLocks noGrp="1"/>
          </p:cNvSpPr>
          <p:nvPr>
            <p:ph idx="1"/>
          </p:nvPr>
        </p:nvSpPr>
        <p:spPr/>
        <p:txBody>
          <a:bodyPr/>
          <a:lstStyle/>
          <a:p>
            <a:endParaRPr lang="en-US"/>
          </a:p>
        </p:txBody>
      </p:sp>
      <p:sp>
        <p:nvSpPr>
          <p:cNvPr id="10" name="Rectangle 9"/>
          <p:cNvSpPr/>
          <p:nvPr/>
        </p:nvSpPr>
        <p:spPr>
          <a:xfrm>
            <a:off x="152400" y="1143000"/>
            <a:ext cx="31242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dirty="0">
                <a:solidFill>
                  <a:srgbClr val="000000"/>
                </a:solidFill>
              </a:rPr>
              <a:t>It’s a version of </a:t>
            </a:r>
            <a:r>
              <a:rPr lang="en-US" sz="1800" b="1" i="1" u="sng" dirty="0">
                <a:solidFill>
                  <a:srgbClr val="FF0000"/>
                </a:solidFill>
              </a:rPr>
              <a:t>Chicago</a:t>
            </a:r>
            <a:r>
              <a:rPr lang="en-US" sz="1800" dirty="0">
                <a:solidFill>
                  <a:srgbClr val="000000"/>
                </a:solidFill>
              </a:rPr>
              <a:t> – the standard classic Macintosh menu font, with that distinctive thick diagonal in the ”N”.</a:t>
            </a:r>
          </a:p>
        </p:txBody>
      </p:sp>
      <p:sp>
        <p:nvSpPr>
          <p:cNvPr id="12" name="Rectangle 11"/>
          <p:cNvSpPr/>
          <p:nvPr/>
        </p:nvSpPr>
        <p:spPr>
          <a:xfrm>
            <a:off x="3276600" y="1143000"/>
            <a:ext cx="28956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dirty="0">
                <a:solidFill>
                  <a:srgbClr val="000000"/>
                </a:solidFill>
              </a:rPr>
              <a:t> was used by default for Mac menus through </a:t>
            </a:r>
            <a:r>
              <a:rPr lang="en-US" sz="1800" dirty="0" err="1">
                <a:solidFill>
                  <a:srgbClr val="000000"/>
                </a:solidFill>
              </a:rPr>
              <a:t>MacOS</a:t>
            </a:r>
            <a:r>
              <a:rPr lang="en-US" sz="1800" dirty="0">
                <a:solidFill>
                  <a:srgbClr val="000000"/>
                </a:solidFill>
              </a:rPr>
              <a:t> 7.6, and OS 8 was released mid-1997..</a:t>
            </a:r>
          </a:p>
        </p:txBody>
      </p:sp>
      <p:sp>
        <p:nvSpPr>
          <p:cNvPr id="13" name="Rectangle 12"/>
          <p:cNvSpPr/>
          <p:nvPr/>
        </p:nvSpPr>
        <p:spPr>
          <a:xfrm>
            <a:off x="6172200" y="1143000"/>
            <a:ext cx="2819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b="1" i="1" u="sng" dirty="0">
                <a:solidFill>
                  <a:srgbClr val="000000"/>
                </a:solidFill>
              </a:rPr>
              <a:t> </a:t>
            </a:r>
            <a:r>
              <a:rPr lang="en-US" sz="1800" b="1" i="1" u="sng" dirty="0">
                <a:solidFill>
                  <a:srgbClr val="FF0000"/>
                </a:solidFill>
              </a:rPr>
              <a:t>VIII</a:t>
            </a:r>
            <a:r>
              <a:rPr lang="en-US" sz="1800" b="1" i="1" u="sng" dirty="0">
                <a:solidFill>
                  <a:srgbClr val="000000"/>
                </a:solidFill>
              </a:rPr>
              <a:t> </a:t>
            </a:r>
            <a:r>
              <a:rPr lang="en-US" sz="1800" dirty="0">
                <a:solidFill>
                  <a:srgbClr val="000000"/>
                </a:solidFill>
              </a:rPr>
              <a:t>was one of the early 70s-era </a:t>
            </a:r>
            <a:r>
              <a:rPr lang="en-US" sz="1800" b="1" i="1" u="sng" dirty="0">
                <a:solidFill>
                  <a:srgbClr val="FF0000"/>
                </a:solidFill>
              </a:rPr>
              <a:t>Chicago</a:t>
            </a:r>
            <a:r>
              <a:rPr lang="en-US" sz="1800" dirty="0">
                <a:solidFill>
                  <a:srgbClr val="000000"/>
                </a:solidFill>
              </a:rPr>
              <a:t> albums to catch my</a:t>
            </a:r>
          </a:p>
          <a:p>
            <a:pPr eaLnBrk="1" hangingPunct="1">
              <a:defRPr/>
            </a:pPr>
            <a:r>
              <a:rPr lang="en-US" sz="1800" dirty="0">
                <a:solidFill>
                  <a:srgbClr val="000000"/>
                </a:solidFill>
              </a:rPr>
              <a:t>ear, along with </a:t>
            </a:r>
            <a:r>
              <a:rPr lang="en-US" sz="1800" b="1" i="1" u="sng" dirty="0">
                <a:solidFill>
                  <a:srgbClr val="FF0000"/>
                </a:solidFill>
              </a:rPr>
              <a:t>Chicago II</a:t>
            </a:r>
            <a:r>
              <a:rPr lang="en-US" sz="1800" dirty="0">
                <a:solidFill>
                  <a:srgbClr val="FF0000"/>
                </a:solidFill>
              </a:rPr>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801488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hangingPunct="1"/>
            <a:r>
              <a:rPr lang="en-US" altLang="en-US"/>
              <a:t>Cross-document co-reference resolution</a:t>
            </a:r>
            <a:endParaRPr lang="en-US" altLang="en-US" dirty="0"/>
          </a:p>
        </p:txBody>
      </p:sp>
      <p:sp>
        <p:nvSpPr>
          <p:cNvPr id="2" name="Content Placeholder 1"/>
          <p:cNvSpPr>
            <a:spLocks noGrp="1"/>
          </p:cNvSpPr>
          <p:nvPr>
            <p:ph idx="1"/>
          </p:nvPr>
        </p:nvSpPr>
        <p:spPr/>
        <p:txBody>
          <a:bodyPr/>
          <a:lstStyle/>
          <a:p>
            <a:endParaRPr lang="en-US"/>
          </a:p>
        </p:txBody>
      </p:sp>
      <p:sp>
        <p:nvSpPr>
          <p:cNvPr id="10" name="Rectangle 9"/>
          <p:cNvSpPr/>
          <p:nvPr/>
        </p:nvSpPr>
        <p:spPr>
          <a:xfrm>
            <a:off x="152400" y="1143000"/>
            <a:ext cx="31242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dirty="0">
                <a:solidFill>
                  <a:srgbClr val="000000"/>
                </a:solidFill>
              </a:rPr>
              <a:t>It’s a version of </a:t>
            </a:r>
            <a:r>
              <a:rPr lang="en-US" sz="1800" b="1" i="1" u="sng" dirty="0">
                <a:solidFill>
                  <a:srgbClr val="FF0000"/>
                </a:solidFill>
              </a:rPr>
              <a:t>Chicago</a:t>
            </a:r>
            <a:r>
              <a:rPr lang="en-US" sz="1800" dirty="0">
                <a:solidFill>
                  <a:srgbClr val="000000"/>
                </a:solidFill>
              </a:rPr>
              <a:t> – the standard classic </a:t>
            </a:r>
            <a:r>
              <a:rPr lang="en-US" sz="1800" b="1" i="1" u="sng" dirty="0">
                <a:solidFill>
                  <a:srgbClr val="008000"/>
                </a:solidFill>
              </a:rPr>
              <a:t>Macintosh</a:t>
            </a:r>
            <a:r>
              <a:rPr lang="en-US" sz="1800" dirty="0">
                <a:solidFill>
                  <a:srgbClr val="000000"/>
                </a:solidFill>
              </a:rPr>
              <a:t> menu font, with that distinctive thick diagonal in the ”N”.</a:t>
            </a:r>
          </a:p>
        </p:txBody>
      </p:sp>
      <p:sp>
        <p:nvSpPr>
          <p:cNvPr id="12" name="Rectangle 11"/>
          <p:cNvSpPr/>
          <p:nvPr/>
        </p:nvSpPr>
        <p:spPr>
          <a:xfrm>
            <a:off x="3276600" y="1143000"/>
            <a:ext cx="28956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dirty="0">
                <a:solidFill>
                  <a:srgbClr val="000000"/>
                </a:solidFill>
              </a:rPr>
              <a:t> was used by default for </a:t>
            </a:r>
            <a:r>
              <a:rPr lang="en-US" sz="1800" b="1" i="1" u="sng" dirty="0">
                <a:solidFill>
                  <a:srgbClr val="008000"/>
                </a:solidFill>
              </a:rPr>
              <a:t>Mac</a:t>
            </a:r>
            <a:r>
              <a:rPr lang="en-US" sz="1800" dirty="0">
                <a:solidFill>
                  <a:srgbClr val="000000"/>
                </a:solidFill>
              </a:rPr>
              <a:t> menus through </a:t>
            </a:r>
            <a:r>
              <a:rPr lang="en-US" sz="1800" b="1" i="1" u="sng" dirty="0" err="1">
                <a:solidFill>
                  <a:srgbClr val="008000"/>
                </a:solidFill>
              </a:rPr>
              <a:t>MacOS</a:t>
            </a:r>
            <a:r>
              <a:rPr lang="en-US" sz="1800" b="1" i="1" u="sng" dirty="0">
                <a:solidFill>
                  <a:srgbClr val="008000"/>
                </a:solidFill>
              </a:rPr>
              <a:t> 7.6</a:t>
            </a:r>
            <a:r>
              <a:rPr lang="en-US" sz="1800" dirty="0">
                <a:solidFill>
                  <a:srgbClr val="000000"/>
                </a:solidFill>
              </a:rPr>
              <a:t>, and </a:t>
            </a:r>
            <a:r>
              <a:rPr lang="en-US" sz="1800" b="1" i="1" u="sng" dirty="0">
                <a:solidFill>
                  <a:srgbClr val="008000"/>
                </a:solidFill>
              </a:rPr>
              <a:t>OS 8 </a:t>
            </a:r>
            <a:r>
              <a:rPr lang="en-US" sz="1800" dirty="0">
                <a:solidFill>
                  <a:srgbClr val="000000"/>
                </a:solidFill>
              </a:rPr>
              <a:t>was released mid-1997..</a:t>
            </a:r>
          </a:p>
        </p:txBody>
      </p:sp>
      <p:sp>
        <p:nvSpPr>
          <p:cNvPr id="13" name="Rectangle 12"/>
          <p:cNvSpPr/>
          <p:nvPr/>
        </p:nvSpPr>
        <p:spPr>
          <a:xfrm>
            <a:off x="6172200" y="1143000"/>
            <a:ext cx="2819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b="1" i="1" u="sng" dirty="0">
                <a:solidFill>
                  <a:srgbClr val="000000"/>
                </a:solidFill>
              </a:rPr>
              <a:t> </a:t>
            </a:r>
            <a:r>
              <a:rPr lang="en-US" sz="1800" b="1" i="1" u="sng" dirty="0">
                <a:solidFill>
                  <a:srgbClr val="FF0000"/>
                </a:solidFill>
              </a:rPr>
              <a:t>VIII</a:t>
            </a:r>
            <a:r>
              <a:rPr lang="en-US" sz="1800" b="1" i="1" u="sng" dirty="0">
                <a:solidFill>
                  <a:srgbClr val="000000"/>
                </a:solidFill>
              </a:rPr>
              <a:t> </a:t>
            </a:r>
            <a:r>
              <a:rPr lang="en-US" sz="1800" dirty="0">
                <a:solidFill>
                  <a:srgbClr val="000000"/>
                </a:solidFill>
              </a:rPr>
              <a:t>was one of the early 70s-era </a:t>
            </a:r>
            <a:r>
              <a:rPr lang="en-US" sz="1800" b="1" i="1" u="sng" dirty="0">
                <a:solidFill>
                  <a:srgbClr val="FF0000"/>
                </a:solidFill>
              </a:rPr>
              <a:t>Chicago</a:t>
            </a:r>
            <a:r>
              <a:rPr lang="en-US" sz="1800" dirty="0">
                <a:solidFill>
                  <a:srgbClr val="000000"/>
                </a:solidFill>
              </a:rPr>
              <a:t> albums to catch my</a:t>
            </a:r>
          </a:p>
          <a:p>
            <a:pPr eaLnBrk="1" hangingPunct="1">
              <a:defRPr/>
            </a:pPr>
            <a:r>
              <a:rPr lang="en-US" sz="1800" dirty="0">
                <a:solidFill>
                  <a:srgbClr val="000000"/>
                </a:solidFill>
              </a:rPr>
              <a:t>ear, along with </a:t>
            </a:r>
            <a:r>
              <a:rPr lang="en-US" sz="1800" b="1" i="1" u="sng" dirty="0">
                <a:solidFill>
                  <a:srgbClr val="FF0000"/>
                </a:solidFill>
              </a:rPr>
              <a:t>Chicago II</a:t>
            </a:r>
            <a:r>
              <a:rPr lang="en-US" sz="1800" dirty="0">
                <a:solidFill>
                  <a:srgbClr val="FF0000"/>
                </a:solidFill>
              </a:rPr>
              <a:t>.</a:t>
            </a:r>
          </a:p>
        </p:txBody>
      </p:sp>
      <p:cxnSp>
        <p:nvCxnSpPr>
          <p:cNvPr id="21" name="Straight Arrow Connector 20"/>
          <p:cNvCxnSpPr/>
          <p:nvPr/>
        </p:nvCxnSpPr>
        <p:spPr>
          <a:xfrm rot="5400000">
            <a:off x="914400" y="1981200"/>
            <a:ext cx="1600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rot="10800000" flipV="1">
            <a:off x="1600200" y="1295400"/>
            <a:ext cx="1828800" cy="17526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2286000" y="1676400"/>
            <a:ext cx="1752600" cy="14478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rot="5400000">
            <a:off x="1562100" y="3162300"/>
            <a:ext cx="3200400" cy="838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rot="16200000" flipH="1">
            <a:off x="3962400" y="3124200"/>
            <a:ext cx="2362200" cy="76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rot="16200000" flipH="1">
            <a:off x="5638800" y="2362200"/>
            <a:ext cx="2286000" cy="457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rot="16200000" flipH="1">
            <a:off x="7658100" y="2705100"/>
            <a:ext cx="1219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rot="16200000" flipH="1">
            <a:off x="3314700" y="2324100"/>
            <a:ext cx="1447800" cy="1524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84" name="Oval 83"/>
          <p:cNvSpPr/>
          <p:nvPr/>
        </p:nvSpPr>
        <p:spPr>
          <a:xfrm>
            <a:off x="1371600" y="27432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85" name="Oval 84"/>
          <p:cNvSpPr/>
          <p:nvPr/>
        </p:nvSpPr>
        <p:spPr>
          <a:xfrm>
            <a:off x="2514600" y="51054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86" name="Oval 85"/>
          <p:cNvSpPr/>
          <p:nvPr/>
        </p:nvSpPr>
        <p:spPr>
          <a:xfrm>
            <a:off x="3962400" y="29718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87" name="Oval 86"/>
          <p:cNvSpPr/>
          <p:nvPr/>
        </p:nvSpPr>
        <p:spPr>
          <a:xfrm>
            <a:off x="5029200" y="41910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89" name="Oval 88"/>
          <p:cNvSpPr/>
          <p:nvPr/>
        </p:nvSpPr>
        <p:spPr>
          <a:xfrm>
            <a:off x="6858000" y="35814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90" name="Oval 89"/>
          <p:cNvSpPr/>
          <p:nvPr/>
        </p:nvSpPr>
        <p:spPr>
          <a:xfrm>
            <a:off x="8229600" y="33528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cxnSp>
        <p:nvCxnSpPr>
          <p:cNvPr id="94" name="Straight Arrow Connector 93"/>
          <p:cNvCxnSpPr/>
          <p:nvPr/>
        </p:nvCxnSpPr>
        <p:spPr>
          <a:xfrm rot="5400000">
            <a:off x="5524501" y="3771900"/>
            <a:ext cx="4191000" cy="3175"/>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95" name="Oval 94"/>
          <p:cNvSpPr/>
          <p:nvPr/>
        </p:nvSpPr>
        <p:spPr>
          <a:xfrm>
            <a:off x="7467600" y="55626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US" sz="1800">
              <a:solidFill>
                <a:srgbClr val="FFFFFF"/>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009530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z="2800" dirty="0"/>
              <a:t>Reference resolution: (disambiguation to Wikipedia)</a:t>
            </a:r>
          </a:p>
        </p:txBody>
      </p:sp>
      <p:sp>
        <p:nvSpPr>
          <p:cNvPr id="3" name="Content Placeholder 2"/>
          <p:cNvSpPr>
            <a:spLocks noGrp="1"/>
          </p:cNvSpPr>
          <p:nvPr>
            <p:ph idx="1"/>
          </p:nvPr>
        </p:nvSpPr>
        <p:spPr/>
        <p:txBody>
          <a:bodyPr/>
          <a:lstStyle/>
          <a:p>
            <a:endParaRPr lang="en-US"/>
          </a:p>
        </p:txBody>
      </p:sp>
      <p:sp>
        <p:nvSpPr>
          <p:cNvPr id="10" name="Rectangle 9"/>
          <p:cNvSpPr/>
          <p:nvPr/>
        </p:nvSpPr>
        <p:spPr>
          <a:xfrm>
            <a:off x="152400" y="1143000"/>
            <a:ext cx="31242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dirty="0">
                <a:solidFill>
                  <a:srgbClr val="000000"/>
                </a:solidFill>
              </a:rPr>
              <a:t>It’s a version of </a:t>
            </a:r>
            <a:r>
              <a:rPr lang="en-US" sz="1800" b="1" i="1" u="sng" dirty="0">
                <a:solidFill>
                  <a:srgbClr val="FF0000"/>
                </a:solidFill>
              </a:rPr>
              <a:t>Chicago</a:t>
            </a:r>
            <a:r>
              <a:rPr lang="en-US" sz="1800" dirty="0">
                <a:solidFill>
                  <a:srgbClr val="000000"/>
                </a:solidFill>
              </a:rPr>
              <a:t> – the standard classic </a:t>
            </a:r>
            <a:r>
              <a:rPr lang="en-US" sz="1800" b="1" i="1" u="sng" dirty="0">
                <a:solidFill>
                  <a:srgbClr val="008000"/>
                </a:solidFill>
              </a:rPr>
              <a:t>Macintosh</a:t>
            </a:r>
            <a:r>
              <a:rPr lang="en-US" sz="1800" dirty="0">
                <a:solidFill>
                  <a:srgbClr val="000000"/>
                </a:solidFill>
              </a:rPr>
              <a:t> menu font, with that distinctive thick diagonal in the ”N”.</a:t>
            </a:r>
          </a:p>
        </p:txBody>
      </p:sp>
      <p:sp>
        <p:nvSpPr>
          <p:cNvPr id="12" name="Rectangle 11"/>
          <p:cNvSpPr/>
          <p:nvPr/>
        </p:nvSpPr>
        <p:spPr>
          <a:xfrm>
            <a:off x="3276600" y="1143000"/>
            <a:ext cx="28956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dirty="0">
                <a:solidFill>
                  <a:srgbClr val="000000"/>
                </a:solidFill>
              </a:rPr>
              <a:t> was used by default for </a:t>
            </a:r>
            <a:r>
              <a:rPr lang="en-US" sz="1800" b="1" i="1" u="sng" dirty="0">
                <a:solidFill>
                  <a:srgbClr val="008000"/>
                </a:solidFill>
              </a:rPr>
              <a:t>Mac</a:t>
            </a:r>
            <a:r>
              <a:rPr lang="en-US" sz="1800" dirty="0">
                <a:solidFill>
                  <a:srgbClr val="000000"/>
                </a:solidFill>
              </a:rPr>
              <a:t> menus through </a:t>
            </a:r>
            <a:r>
              <a:rPr lang="en-US" sz="1800" b="1" i="1" u="sng" dirty="0" err="1">
                <a:solidFill>
                  <a:srgbClr val="008000"/>
                </a:solidFill>
              </a:rPr>
              <a:t>MacOS</a:t>
            </a:r>
            <a:r>
              <a:rPr lang="en-US" sz="1800" b="1" i="1" u="sng" dirty="0">
                <a:solidFill>
                  <a:srgbClr val="008000"/>
                </a:solidFill>
              </a:rPr>
              <a:t> 7.6</a:t>
            </a:r>
            <a:r>
              <a:rPr lang="en-US" sz="1800" dirty="0">
                <a:solidFill>
                  <a:srgbClr val="000000"/>
                </a:solidFill>
              </a:rPr>
              <a:t>, and </a:t>
            </a:r>
            <a:r>
              <a:rPr lang="en-US" sz="1800" b="1" i="1" u="sng" dirty="0">
                <a:solidFill>
                  <a:srgbClr val="008000"/>
                </a:solidFill>
              </a:rPr>
              <a:t>OS 8 </a:t>
            </a:r>
            <a:r>
              <a:rPr lang="en-US" sz="1800" dirty="0">
                <a:solidFill>
                  <a:srgbClr val="000000"/>
                </a:solidFill>
              </a:rPr>
              <a:t>was released mid-1997..</a:t>
            </a:r>
          </a:p>
        </p:txBody>
      </p:sp>
      <p:sp>
        <p:nvSpPr>
          <p:cNvPr id="13" name="Rectangle 12"/>
          <p:cNvSpPr/>
          <p:nvPr/>
        </p:nvSpPr>
        <p:spPr>
          <a:xfrm>
            <a:off x="6172200" y="1143000"/>
            <a:ext cx="2819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b="1" i="1" u="sng" dirty="0">
                <a:solidFill>
                  <a:srgbClr val="000000"/>
                </a:solidFill>
              </a:rPr>
              <a:t> </a:t>
            </a:r>
            <a:r>
              <a:rPr lang="en-US" sz="1800" b="1" i="1" u="sng" dirty="0">
                <a:solidFill>
                  <a:srgbClr val="FF0000"/>
                </a:solidFill>
              </a:rPr>
              <a:t>VIII</a:t>
            </a:r>
            <a:r>
              <a:rPr lang="en-US" sz="1800" b="1" i="1" u="sng" dirty="0">
                <a:solidFill>
                  <a:srgbClr val="000000"/>
                </a:solidFill>
              </a:rPr>
              <a:t> </a:t>
            </a:r>
            <a:r>
              <a:rPr lang="en-US" sz="1800" dirty="0">
                <a:solidFill>
                  <a:srgbClr val="000000"/>
                </a:solidFill>
              </a:rPr>
              <a:t>was one of the early 70s-era </a:t>
            </a:r>
            <a:r>
              <a:rPr lang="en-US" sz="1800" b="1" i="1" u="sng" dirty="0">
                <a:solidFill>
                  <a:srgbClr val="FF0000"/>
                </a:solidFill>
              </a:rPr>
              <a:t>Chicago</a:t>
            </a:r>
            <a:r>
              <a:rPr lang="en-US" sz="1800" dirty="0">
                <a:solidFill>
                  <a:srgbClr val="000000"/>
                </a:solidFill>
              </a:rPr>
              <a:t> albums to catch my</a:t>
            </a:r>
          </a:p>
          <a:p>
            <a:pPr eaLnBrk="1" hangingPunct="1">
              <a:defRPr/>
            </a:pPr>
            <a:r>
              <a:rPr lang="en-US" sz="1800" dirty="0">
                <a:solidFill>
                  <a:srgbClr val="000000"/>
                </a:solidFill>
              </a:rPr>
              <a:t>ear, along with </a:t>
            </a:r>
            <a:r>
              <a:rPr lang="en-US" sz="1800" b="1" i="1" u="sng" dirty="0">
                <a:solidFill>
                  <a:srgbClr val="FF0000"/>
                </a:solidFill>
              </a:rPr>
              <a:t>Chicago II</a:t>
            </a:r>
            <a:r>
              <a:rPr lang="en-US" sz="1800" dirty="0">
                <a:solidFill>
                  <a:srgbClr val="FF0000"/>
                </a:solidFill>
              </a:rPr>
              <a:t>.</a:t>
            </a:r>
          </a:p>
        </p:txBody>
      </p:sp>
      <p:cxnSp>
        <p:nvCxnSpPr>
          <p:cNvPr id="21" name="Straight Arrow Connector 20"/>
          <p:cNvCxnSpPr/>
          <p:nvPr/>
        </p:nvCxnSpPr>
        <p:spPr>
          <a:xfrm rot="5400000">
            <a:off x="914400" y="1981200"/>
            <a:ext cx="1600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rot="10800000" flipV="1">
            <a:off x="1600200" y="1295400"/>
            <a:ext cx="1828800" cy="17526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rot="5400000">
            <a:off x="1562100" y="3162300"/>
            <a:ext cx="3200400" cy="838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rot="16200000" flipH="1">
            <a:off x="3962400" y="3124200"/>
            <a:ext cx="2362200" cy="76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rot="16200000" flipH="1">
            <a:off x="5734050" y="2266950"/>
            <a:ext cx="2133600" cy="4953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rot="16200000" flipH="1">
            <a:off x="7658100" y="2705100"/>
            <a:ext cx="1219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pic>
        <p:nvPicPr>
          <p:cNvPr id="17421" name="Picture 53" descr="apple-logo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971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Arrow Connector 56"/>
          <p:cNvCxnSpPr/>
          <p:nvPr/>
        </p:nvCxnSpPr>
        <p:spPr>
          <a:xfrm rot="16200000" flipH="1">
            <a:off x="3276600" y="2362200"/>
            <a:ext cx="1447800" cy="76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pic>
        <p:nvPicPr>
          <p:cNvPr id="17423" name="Picture 67" descr="mac system 7.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257800"/>
            <a:ext cx="12382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69" descr="220px-Chicago_typeface_spec.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971800"/>
            <a:ext cx="1117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75" descr="mac os 8.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4419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77" descr="800px-Chicagothebandmillbrook_la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5876925"/>
            <a:ext cx="3429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79" descr="Chicago_-_Chicago_VII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1500" y="3429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81" descr="ChicagoIII.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p:nvPr/>
        </p:nvCxnSpPr>
        <p:spPr>
          <a:xfrm>
            <a:off x="2286000" y="1676400"/>
            <a:ext cx="1752600" cy="14478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rot="5400000">
            <a:off x="5524501" y="3771900"/>
            <a:ext cx="4191000" cy="3175"/>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66846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eaLnBrk="1" hangingPunct="1"/>
            <a:r>
              <a:rPr lang="en-US" altLang="en-US" dirty="0"/>
              <a:t>The “Reference” Collection has Structure</a:t>
            </a:r>
          </a:p>
        </p:txBody>
      </p:sp>
      <p:sp>
        <p:nvSpPr>
          <p:cNvPr id="3" name="Content Placeholder 2"/>
          <p:cNvSpPr>
            <a:spLocks noGrp="1"/>
          </p:cNvSpPr>
          <p:nvPr>
            <p:ph idx="1"/>
          </p:nvPr>
        </p:nvSpPr>
        <p:spPr/>
        <p:txBody>
          <a:bodyPr/>
          <a:lstStyle/>
          <a:p>
            <a:endParaRPr lang="en-US"/>
          </a:p>
        </p:txBody>
      </p:sp>
      <p:sp>
        <p:nvSpPr>
          <p:cNvPr id="10" name="Rectangle 9"/>
          <p:cNvSpPr/>
          <p:nvPr/>
        </p:nvSpPr>
        <p:spPr>
          <a:xfrm>
            <a:off x="152400" y="1143000"/>
            <a:ext cx="31242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dirty="0">
                <a:solidFill>
                  <a:srgbClr val="000000"/>
                </a:solidFill>
              </a:rPr>
              <a:t>It’s a version of </a:t>
            </a:r>
            <a:r>
              <a:rPr lang="en-US" sz="1800" b="1" i="1" u="sng" dirty="0">
                <a:solidFill>
                  <a:srgbClr val="FF0000"/>
                </a:solidFill>
              </a:rPr>
              <a:t>Chicago</a:t>
            </a:r>
            <a:r>
              <a:rPr lang="en-US" sz="1800" dirty="0">
                <a:solidFill>
                  <a:srgbClr val="000000"/>
                </a:solidFill>
              </a:rPr>
              <a:t> – the standard classic </a:t>
            </a:r>
            <a:r>
              <a:rPr lang="en-US" sz="1800" b="1" i="1" u="sng" dirty="0">
                <a:solidFill>
                  <a:srgbClr val="008000"/>
                </a:solidFill>
              </a:rPr>
              <a:t>Macintosh</a:t>
            </a:r>
            <a:r>
              <a:rPr lang="en-US" sz="1800" dirty="0">
                <a:solidFill>
                  <a:srgbClr val="000000"/>
                </a:solidFill>
              </a:rPr>
              <a:t> menu font, with that distinctive thick diagonal in the ”N”.</a:t>
            </a:r>
          </a:p>
        </p:txBody>
      </p:sp>
      <p:sp>
        <p:nvSpPr>
          <p:cNvPr id="12" name="Rectangle 11"/>
          <p:cNvSpPr/>
          <p:nvPr/>
        </p:nvSpPr>
        <p:spPr>
          <a:xfrm>
            <a:off x="3276600" y="1143000"/>
            <a:ext cx="28956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dirty="0">
                <a:solidFill>
                  <a:srgbClr val="000000"/>
                </a:solidFill>
              </a:rPr>
              <a:t> was used by default for </a:t>
            </a:r>
            <a:r>
              <a:rPr lang="en-US" sz="1800" b="1" i="1" u="sng" dirty="0">
                <a:solidFill>
                  <a:srgbClr val="008000"/>
                </a:solidFill>
              </a:rPr>
              <a:t>Mac</a:t>
            </a:r>
            <a:r>
              <a:rPr lang="en-US" sz="1800" dirty="0">
                <a:solidFill>
                  <a:srgbClr val="000000"/>
                </a:solidFill>
              </a:rPr>
              <a:t> menus through </a:t>
            </a:r>
            <a:r>
              <a:rPr lang="en-US" sz="1800" b="1" i="1" u="sng" dirty="0" err="1">
                <a:solidFill>
                  <a:srgbClr val="008000"/>
                </a:solidFill>
              </a:rPr>
              <a:t>MacOS</a:t>
            </a:r>
            <a:r>
              <a:rPr lang="en-US" sz="1800" b="1" i="1" u="sng" dirty="0">
                <a:solidFill>
                  <a:srgbClr val="008000"/>
                </a:solidFill>
              </a:rPr>
              <a:t> 7.6</a:t>
            </a:r>
            <a:r>
              <a:rPr lang="en-US" sz="1800" dirty="0">
                <a:solidFill>
                  <a:srgbClr val="000000"/>
                </a:solidFill>
              </a:rPr>
              <a:t>, and </a:t>
            </a:r>
            <a:r>
              <a:rPr lang="en-US" sz="1800" b="1" i="1" u="sng" dirty="0">
                <a:solidFill>
                  <a:srgbClr val="008000"/>
                </a:solidFill>
              </a:rPr>
              <a:t>OS 8 </a:t>
            </a:r>
            <a:r>
              <a:rPr lang="en-US" sz="1800" dirty="0">
                <a:solidFill>
                  <a:srgbClr val="000000"/>
                </a:solidFill>
              </a:rPr>
              <a:t>was released mid-1997..</a:t>
            </a:r>
          </a:p>
        </p:txBody>
      </p:sp>
      <p:sp>
        <p:nvSpPr>
          <p:cNvPr id="13" name="Rectangle 12"/>
          <p:cNvSpPr/>
          <p:nvPr/>
        </p:nvSpPr>
        <p:spPr>
          <a:xfrm>
            <a:off x="6172200" y="1143000"/>
            <a:ext cx="2819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b="1" i="1" u="sng" dirty="0">
                <a:solidFill>
                  <a:srgbClr val="000000"/>
                </a:solidFill>
              </a:rPr>
              <a:t> </a:t>
            </a:r>
            <a:r>
              <a:rPr lang="en-US" sz="1800" b="1" i="1" u="sng" dirty="0">
                <a:solidFill>
                  <a:srgbClr val="FF0000"/>
                </a:solidFill>
              </a:rPr>
              <a:t>VIII</a:t>
            </a:r>
            <a:r>
              <a:rPr lang="en-US" sz="1800" b="1" i="1" u="sng" dirty="0">
                <a:solidFill>
                  <a:srgbClr val="000000"/>
                </a:solidFill>
              </a:rPr>
              <a:t> </a:t>
            </a:r>
            <a:r>
              <a:rPr lang="en-US" sz="1800" dirty="0">
                <a:solidFill>
                  <a:srgbClr val="000000"/>
                </a:solidFill>
              </a:rPr>
              <a:t>was one of the early 70s-era </a:t>
            </a:r>
            <a:r>
              <a:rPr lang="en-US" sz="1800" b="1" i="1" u="sng" dirty="0">
                <a:solidFill>
                  <a:srgbClr val="FF0000"/>
                </a:solidFill>
              </a:rPr>
              <a:t>Chicago</a:t>
            </a:r>
            <a:r>
              <a:rPr lang="en-US" sz="1800" dirty="0">
                <a:solidFill>
                  <a:srgbClr val="000000"/>
                </a:solidFill>
              </a:rPr>
              <a:t> albums to catch my</a:t>
            </a:r>
          </a:p>
          <a:p>
            <a:pPr eaLnBrk="1" hangingPunct="1">
              <a:defRPr/>
            </a:pPr>
            <a:r>
              <a:rPr lang="en-US" sz="1800" dirty="0">
                <a:solidFill>
                  <a:srgbClr val="000000"/>
                </a:solidFill>
              </a:rPr>
              <a:t>ear, along with </a:t>
            </a:r>
            <a:r>
              <a:rPr lang="en-US" sz="1800" b="1" i="1" u="sng" dirty="0">
                <a:solidFill>
                  <a:srgbClr val="FF0000"/>
                </a:solidFill>
              </a:rPr>
              <a:t>Chicago II</a:t>
            </a:r>
            <a:r>
              <a:rPr lang="en-US" sz="1800" dirty="0">
                <a:solidFill>
                  <a:srgbClr val="FF0000"/>
                </a:solidFill>
              </a:rPr>
              <a:t>.</a:t>
            </a:r>
          </a:p>
        </p:txBody>
      </p:sp>
      <p:pic>
        <p:nvPicPr>
          <p:cNvPr id="18439" name="Picture 53" descr="apple-logo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971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67" descr="mac system 7.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257800"/>
            <a:ext cx="12382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69" descr="220px-Chicago_typeface_spec.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971800"/>
            <a:ext cx="1117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75" descr="mac os 8.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4419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77" descr="800px-Chicagothebandmillbrook_la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5876925"/>
            <a:ext cx="3429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79" descr="Chicago_-_Chicago_VII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1500" y="3429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81" descr="ChicagoIII.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p:nvPr/>
        </p:nvCxnSpPr>
        <p:spPr>
          <a:xfrm>
            <a:off x="1727200" y="3733800"/>
            <a:ext cx="787400" cy="1447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5400000">
            <a:off x="2667000" y="3962400"/>
            <a:ext cx="1524000" cy="1066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rot="16200000" flipH="1">
            <a:off x="4305300" y="3848100"/>
            <a:ext cx="762000" cy="381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rot="10800000" flipV="1">
            <a:off x="3352800" y="4876800"/>
            <a:ext cx="9144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16200000" flipV="1">
            <a:off x="6472237" y="4995863"/>
            <a:ext cx="1457325" cy="304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rot="5400000" flipH="1" flipV="1">
            <a:off x="7515225" y="4714875"/>
            <a:ext cx="1485900" cy="8191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452" name="TextBox 45"/>
          <p:cNvSpPr txBox="1">
            <a:spLocks noChangeArrowheads="1"/>
          </p:cNvSpPr>
          <p:nvPr/>
        </p:nvSpPr>
        <p:spPr bwMode="auto">
          <a:xfrm>
            <a:off x="1165225" y="450691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Used_In</a:t>
            </a:r>
          </a:p>
        </p:txBody>
      </p:sp>
      <p:sp>
        <p:nvSpPr>
          <p:cNvPr id="18453" name="TextBox 46"/>
          <p:cNvSpPr txBox="1">
            <a:spLocks noChangeArrowheads="1"/>
          </p:cNvSpPr>
          <p:nvPr/>
        </p:nvSpPr>
        <p:spPr bwMode="auto">
          <a:xfrm>
            <a:off x="3036888" y="3973513"/>
            <a:ext cx="620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Is_a</a:t>
            </a:r>
          </a:p>
        </p:txBody>
      </p:sp>
      <p:sp>
        <p:nvSpPr>
          <p:cNvPr id="18454" name="TextBox 47"/>
          <p:cNvSpPr txBox="1">
            <a:spLocks noChangeArrowheads="1"/>
          </p:cNvSpPr>
          <p:nvPr/>
        </p:nvSpPr>
        <p:spPr bwMode="auto">
          <a:xfrm>
            <a:off x="4724400" y="3810000"/>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Is_a</a:t>
            </a:r>
          </a:p>
        </p:txBody>
      </p:sp>
      <p:sp>
        <p:nvSpPr>
          <p:cNvPr id="18455" name="TextBox 48"/>
          <p:cNvSpPr txBox="1">
            <a:spLocks noChangeArrowheads="1"/>
          </p:cNvSpPr>
          <p:nvPr/>
        </p:nvSpPr>
        <p:spPr bwMode="auto">
          <a:xfrm>
            <a:off x="3505200" y="5345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Succeeded</a:t>
            </a:r>
          </a:p>
        </p:txBody>
      </p:sp>
      <p:sp>
        <p:nvSpPr>
          <p:cNvPr id="18456" name="TextBox 49"/>
          <p:cNvSpPr txBox="1">
            <a:spLocks noChangeArrowheads="1"/>
          </p:cNvSpPr>
          <p:nvPr/>
        </p:nvSpPr>
        <p:spPr bwMode="auto">
          <a:xfrm>
            <a:off x="7223125" y="48006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Released</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350450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eaLnBrk="1" hangingPunct="1"/>
            <a:r>
              <a:rPr lang="en-US" altLang="en-US"/>
              <a:t>Analysis of Information Networks</a:t>
            </a:r>
          </a:p>
        </p:txBody>
      </p:sp>
      <p:sp>
        <p:nvSpPr>
          <p:cNvPr id="3" name="Content Placeholder 2"/>
          <p:cNvSpPr>
            <a:spLocks noGrp="1"/>
          </p:cNvSpPr>
          <p:nvPr>
            <p:ph idx="1"/>
          </p:nvPr>
        </p:nvSpPr>
        <p:spPr/>
        <p:txBody>
          <a:bodyPr/>
          <a:lstStyle/>
          <a:p>
            <a:endParaRPr lang="en-US"/>
          </a:p>
        </p:txBody>
      </p:sp>
      <p:sp>
        <p:nvSpPr>
          <p:cNvPr id="10" name="Rectangle 9"/>
          <p:cNvSpPr/>
          <p:nvPr/>
        </p:nvSpPr>
        <p:spPr>
          <a:xfrm>
            <a:off x="152400" y="1143000"/>
            <a:ext cx="31242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dirty="0">
                <a:solidFill>
                  <a:srgbClr val="000000"/>
                </a:solidFill>
              </a:rPr>
              <a:t>It’s a version of </a:t>
            </a:r>
            <a:r>
              <a:rPr lang="en-US" sz="1800" b="1" i="1" u="sng" dirty="0">
                <a:solidFill>
                  <a:srgbClr val="FF0000"/>
                </a:solidFill>
              </a:rPr>
              <a:t>Chicago</a:t>
            </a:r>
            <a:r>
              <a:rPr lang="en-US" sz="1800" dirty="0">
                <a:solidFill>
                  <a:srgbClr val="000000"/>
                </a:solidFill>
              </a:rPr>
              <a:t> – the standard classic </a:t>
            </a:r>
            <a:r>
              <a:rPr lang="en-US" sz="1800" b="1" i="1" u="sng" dirty="0">
                <a:solidFill>
                  <a:srgbClr val="008000"/>
                </a:solidFill>
              </a:rPr>
              <a:t>Macintosh</a:t>
            </a:r>
            <a:r>
              <a:rPr lang="en-US" sz="1800" dirty="0">
                <a:solidFill>
                  <a:srgbClr val="000000"/>
                </a:solidFill>
              </a:rPr>
              <a:t> menu font, with that distinctive thick diagonal in the ”N”.</a:t>
            </a:r>
          </a:p>
        </p:txBody>
      </p:sp>
      <p:sp>
        <p:nvSpPr>
          <p:cNvPr id="12" name="Rectangle 11"/>
          <p:cNvSpPr/>
          <p:nvPr/>
        </p:nvSpPr>
        <p:spPr>
          <a:xfrm>
            <a:off x="3276600" y="1143000"/>
            <a:ext cx="28956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dirty="0">
                <a:solidFill>
                  <a:srgbClr val="000000"/>
                </a:solidFill>
              </a:rPr>
              <a:t> was used by default for </a:t>
            </a:r>
            <a:r>
              <a:rPr lang="en-US" sz="1800" b="1" i="1" u="sng" dirty="0">
                <a:solidFill>
                  <a:srgbClr val="008000"/>
                </a:solidFill>
              </a:rPr>
              <a:t>Mac</a:t>
            </a:r>
            <a:r>
              <a:rPr lang="en-US" sz="1800" dirty="0">
                <a:solidFill>
                  <a:srgbClr val="000000"/>
                </a:solidFill>
              </a:rPr>
              <a:t> menus through </a:t>
            </a:r>
            <a:r>
              <a:rPr lang="en-US" sz="1800" b="1" i="1" u="sng" dirty="0" err="1">
                <a:solidFill>
                  <a:srgbClr val="008000"/>
                </a:solidFill>
              </a:rPr>
              <a:t>MacOS</a:t>
            </a:r>
            <a:r>
              <a:rPr lang="en-US" sz="1800" b="1" i="1" u="sng" dirty="0">
                <a:solidFill>
                  <a:srgbClr val="008000"/>
                </a:solidFill>
              </a:rPr>
              <a:t> 7.6</a:t>
            </a:r>
            <a:r>
              <a:rPr lang="en-US" sz="1800" dirty="0">
                <a:solidFill>
                  <a:srgbClr val="000000"/>
                </a:solidFill>
              </a:rPr>
              <a:t>, and </a:t>
            </a:r>
            <a:r>
              <a:rPr lang="en-US" sz="1800" b="1" i="1" u="sng" dirty="0">
                <a:solidFill>
                  <a:srgbClr val="008000"/>
                </a:solidFill>
              </a:rPr>
              <a:t>OS 8 </a:t>
            </a:r>
            <a:r>
              <a:rPr lang="en-US" sz="1800" dirty="0">
                <a:solidFill>
                  <a:srgbClr val="000000"/>
                </a:solidFill>
              </a:rPr>
              <a:t>was released mid-1997..</a:t>
            </a:r>
          </a:p>
        </p:txBody>
      </p:sp>
      <p:sp>
        <p:nvSpPr>
          <p:cNvPr id="13" name="Rectangle 12"/>
          <p:cNvSpPr/>
          <p:nvPr/>
        </p:nvSpPr>
        <p:spPr>
          <a:xfrm>
            <a:off x="6172200" y="1143000"/>
            <a:ext cx="2819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hangingPunct="1">
              <a:defRPr/>
            </a:pPr>
            <a:r>
              <a:rPr lang="en-US" sz="1800" b="1" i="1" u="sng" dirty="0">
                <a:solidFill>
                  <a:srgbClr val="FF0000"/>
                </a:solidFill>
              </a:rPr>
              <a:t>Chicago</a:t>
            </a:r>
            <a:r>
              <a:rPr lang="en-US" sz="1800" b="1" i="1" u="sng" dirty="0">
                <a:solidFill>
                  <a:srgbClr val="000000"/>
                </a:solidFill>
              </a:rPr>
              <a:t> </a:t>
            </a:r>
            <a:r>
              <a:rPr lang="en-US" sz="1800" b="1" i="1" u="sng" dirty="0">
                <a:solidFill>
                  <a:srgbClr val="FF0000"/>
                </a:solidFill>
              </a:rPr>
              <a:t>VIII</a:t>
            </a:r>
            <a:r>
              <a:rPr lang="en-US" sz="1800" b="1" i="1" u="sng" dirty="0">
                <a:solidFill>
                  <a:srgbClr val="000000"/>
                </a:solidFill>
              </a:rPr>
              <a:t> </a:t>
            </a:r>
            <a:r>
              <a:rPr lang="en-US" sz="1800" dirty="0">
                <a:solidFill>
                  <a:srgbClr val="000000"/>
                </a:solidFill>
              </a:rPr>
              <a:t>was one of the early 70s-era </a:t>
            </a:r>
            <a:r>
              <a:rPr lang="en-US" sz="1800" b="1" i="1" u="sng" dirty="0">
                <a:solidFill>
                  <a:srgbClr val="FF0000"/>
                </a:solidFill>
              </a:rPr>
              <a:t>Chicago</a:t>
            </a:r>
            <a:r>
              <a:rPr lang="en-US" sz="1800" dirty="0">
                <a:solidFill>
                  <a:srgbClr val="000000"/>
                </a:solidFill>
              </a:rPr>
              <a:t> albums to catch my</a:t>
            </a:r>
          </a:p>
          <a:p>
            <a:pPr eaLnBrk="1" hangingPunct="1">
              <a:defRPr/>
            </a:pPr>
            <a:r>
              <a:rPr lang="en-US" sz="1800" dirty="0">
                <a:solidFill>
                  <a:srgbClr val="000000"/>
                </a:solidFill>
              </a:rPr>
              <a:t>ear, along with </a:t>
            </a:r>
            <a:r>
              <a:rPr lang="en-US" sz="1800" b="1" i="1" u="sng" dirty="0">
                <a:solidFill>
                  <a:srgbClr val="FF0000"/>
                </a:solidFill>
              </a:rPr>
              <a:t>Chicago II</a:t>
            </a:r>
            <a:r>
              <a:rPr lang="en-US" sz="1800" dirty="0">
                <a:solidFill>
                  <a:srgbClr val="FF0000"/>
                </a:solidFill>
              </a:rPr>
              <a:t>.</a:t>
            </a:r>
          </a:p>
        </p:txBody>
      </p:sp>
      <p:cxnSp>
        <p:nvCxnSpPr>
          <p:cNvPr id="21" name="Straight Arrow Connector 20"/>
          <p:cNvCxnSpPr/>
          <p:nvPr/>
        </p:nvCxnSpPr>
        <p:spPr>
          <a:xfrm rot="5400000">
            <a:off x="914400" y="1981200"/>
            <a:ext cx="1600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rot="10800000" flipV="1">
            <a:off x="1600200" y="1295400"/>
            <a:ext cx="1828800" cy="17526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rot="5400000">
            <a:off x="1600200" y="3200400"/>
            <a:ext cx="3124200" cy="838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rot="16200000" flipH="1">
            <a:off x="3962400" y="3124200"/>
            <a:ext cx="2362200" cy="762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rot="5400000">
            <a:off x="5524501" y="3771900"/>
            <a:ext cx="4191000" cy="3175"/>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rot="16200000" flipH="1">
            <a:off x="5734050" y="2266950"/>
            <a:ext cx="2133600" cy="4953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rot="16200000" flipH="1">
            <a:off x="7658100" y="2705100"/>
            <a:ext cx="1219200" cy="3810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pic>
        <p:nvPicPr>
          <p:cNvPr id="19470" name="Picture 53" descr="apple-logo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971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Arrow Connector 56"/>
          <p:cNvCxnSpPr/>
          <p:nvPr/>
        </p:nvCxnSpPr>
        <p:spPr>
          <a:xfrm rot="16200000" flipH="1">
            <a:off x="3314700" y="2324100"/>
            <a:ext cx="1447800" cy="1524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pic>
        <p:nvPicPr>
          <p:cNvPr id="19472" name="Picture 67" descr="mac system 7.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257800"/>
            <a:ext cx="12382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69" descr="220px-Chicago_typeface_spec.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971800"/>
            <a:ext cx="1117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5" descr="mac os 8.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4419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77" descr="800px-Chicagothebandmillbrook_la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5876925"/>
            <a:ext cx="3429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6" name="Picture 79" descr="Chicago_-_Chicago_VII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1500" y="3429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7" name="Picture 81" descr="ChicagoIII.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p:nvPr/>
        </p:nvCxnSpPr>
        <p:spPr>
          <a:xfrm>
            <a:off x="1727200" y="3733800"/>
            <a:ext cx="787400" cy="1447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5400000">
            <a:off x="2667000" y="3962400"/>
            <a:ext cx="1524000" cy="1066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rot="16200000" flipH="1">
            <a:off x="4305300" y="3848100"/>
            <a:ext cx="762000" cy="381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rot="10800000" flipV="1">
            <a:off x="3352800" y="4876800"/>
            <a:ext cx="9144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16200000" flipV="1">
            <a:off x="6472237" y="4995863"/>
            <a:ext cx="1457325" cy="304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rot="5400000" flipH="1" flipV="1">
            <a:off x="7515225" y="4714875"/>
            <a:ext cx="1485900" cy="8191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286000" y="1676400"/>
            <a:ext cx="1752600" cy="1447800"/>
          </a:xfrm>
          <a:prstGeom prst="straightConnector1">
            <a:avLst/>
          </a:prstGeom>
          <a:ln>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792241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0"/>
            <a:ext cx="9144000" cy="1371600"/>
          </a:xfrm>
        </p:spPr>
        <p:txBody>
          <a:bodyPr>
            <a:normAutofit/>
          </a:bodyPr>
          <a:lstStyle/>
          <a:p>
            <a:pPr eaLnBrk="1" hangingPunct="1">
              <a:lnSpc>
                <a:spcPct val="100000"/>
              </a:lnSpc>
            </a:pPr>
            <a:r>
              <a:rPr lang="en-US" altLang="en-US" dirty="0"/>
              <a:t>Here – Wikipedia as a knowledge resource  …. but we can use other resources</a:t>
            </a:r>
          </a:p>
        </p:txBody>
      </p:sp>
      <p:sp>
        <p:nvSpPr>
          <p:cNvPr id="3" name="Content Placeholder 2"/>
          <p:cNvSpPr>
            <a:spLocks noGrp="1"/>
          </p:cNvSpPr>
          <p:nvPr>
            <p:ph idx="1"/>
          </p:nvPr>
        </p:nvSpPr>
        <p:spPr/>
        <p:txBody>
          <a:bodyPr/>
          <a:lstStyle/>
          <a:p>
            <a:endParaRPr lang="en-US"/>
          </a:p>
        </p:txBody>
      </p:sp>
      <p:pic>
        <p:nvPicPr>
          <p:cNvPr id="20484" name="Picture 53" descr="apple-logo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971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67" descr="mac system 7.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257800"/>
            <a:ext cx="12382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9" descr="220px-Chicago_typeface_spec.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971800"/>
            <a:ext cx="1117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5" descr="mac os 8.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4419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77" descr="800px-Chicagothebandmillbrook_la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5876925"/>
            <a:ext cx="3429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79" descr="Chicago_-_Chicago_VII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1500" y="3429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81" descr="ChicagoIII.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p:nvPr/>
        </p:nvCxnSpPr>
        <p:spPr>
          <a:xfrm>
            <a:off x="1727200" y="3733800"/>
            <a:ext cx="787400" cy="1447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5400000">
            <a:off x="2667000" y="3962400"/>
            <a:ext cx="1524000" cy="1066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rot="16200000" flipH="1">
            <a:off x="4305300" y="3848100"/>
            <a:ext cx="762000" cy="381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rot="10800000" flipV="1">
            <a:off x="3352800" y="4876800"/>
            <a:ext cx="9144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16200000" flipV="1">
            <a:off x="6472237" y="4995863"/>
            <a:ext cx="1457325" cy="304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rot="5400000" flipH="1" flipV="1">
            <a:off x="7515225" y="4714875"/>
            <a:ext cx="1485900" cy="8191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497" name="TextBox 45"/>
          <p:cNvSpPr txBox="1">
            <a:spLocks noChangeArrowheads="1"/>
          </p:cNvSpPr>
          <p:nvPr/>
        </p:nvSpPr>
        <p:spPr bwMode="auto">
          <a:xfrm>
            <a:off x="1165225" y="450691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Used_In</a:t>
            </a:r>
          </a:p>
        </p:txBody>
      </p:sp>
      <p:sp>
        <p:nvSpPr>
          <p:cNvPr id="20498" name="TextBox 46"/>
          <p:cNvSpPr txBox="1">
            <a:spLocks noChangeArrowheads="1"/>
          </p:cNvSpPr>
          <p:nvPr/>
        </p:nvSpPr>
        <p:spPr bwMode="auto">
          <a:xfrm>
            <a:off x="3036888" y="3973513"/>
            <a:ext cx="620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Is_a</a:t>
            </a:r>
          </a:p>
        </p:txBody>
      </p:sp>
      <p:sp>
        <p:nvSpPr>
          <p:cNvPr id="20499" name="TextBox 47"/>
          <p:cNvSpPr txBox="1">
            <a:spLocks noChangeArrowheads="1"/>
          </p:cNvSpPr>
          <p:nvPr/>
        </p:nvSpPr>
        <p:spPr bwMode="auto">
          <a:xfrm>
            <a:off x="4724400" y="3810000"/>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Is_a</a:t>
            </a:r>
          </a:p>
        </p:txBody>
      </p:sp>
      <p:sp>
        <p:nvSpPr>
          <p:cNvPr id="20500" name="TextBox 48"/>
          <p:cNvSpPr txBox="1">
            <a:spLocks noChangeArrowheads="1"/>
          </p:cNvSpPr>
          <p:nvPr/>
        </p:nvSpPr>
        <p:spPr bwMode="auto">
          <a:xfrm>
            <a:off x="3505200" y="5345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Succeeded</a:t>
            </a:r>
          </a:p>
        </p:txBody>
      </p:sp>
      <p:sp>
        <p:nvSpPr>
          <p:cNvPr id="20501" name="TextBox 49"/>
          <p:cNvSpPr txBox="1">
            <a:spLocks noChangeArrowheads="1"/>
          </p:cNvSpPr>
          <p:nvPr/>
        </p:nvSpPr>
        <p:spPr bwMode="auto">
          <a:xfrm>
            <a:off x="7223125" y="48006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800">
                <a:solidFill>
                  <a:srgbClr val="000000"/>
                </a:solidFill>
              </a:rPr>
              <a:t>Released</a:t>
            </a:r>
          </a:p>
        </p:txBody>
      </p:sp>
      <p:pic>
        <p:nvPicPr>
          <p:cNvPr id="20502" name="Picture 25" descr="Wikipedia.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1309687"/>
            <a:ext cx="17526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283580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graphs </a:t>
            </a:r>
          </a:p>
        </p:txBody>
      </p:sp>
      <p:sp>
        <p:nvSpPr>
          <p:cNvPr id="4" name="Slide Number Placeholder 3"/>
          <p:cNvSpPr>
            <a:spLocks noGrp="1"/>
          </p:cNvSpPr>
          <p:nvPr>
            <p:ph type="sldNum" sz="quarter" idx="12"/>
          </p:nvPr>
        </p:nvSpPr>
        <p:spPr>
          <a:xfrm>
            <a:off x="7010400" y="6629400"/>
            <a:ext cx="2133600" cy="228600"/>
          </a:xfrm>
        </p:spPr>
        <p:txBody>
          <a:bodyPr/>
          <a:lstStyle/>
          <a:p>
            <a:fld id="{B6F15528-21DE-4FAA-801E-634DDDAF4B2B}" type="slidenum">
              <a:rPr lang="en-US" smtClean="0"/>
              <a:pPr/>
              <a:t>39</a:t>
            </a:fld>
            <a:endParaRPr lang="en-US"/>
          </a:p>
        </p:txBody>
      </p:sp>
      <p:grpSp>
        <p:nvGrpSpPr>
          <p:cNvPr id="6" name="Group 5"/>
          <p:cNvGrpSpPr/>
          <p:nvPr/>
        </p:nvGrpSpPr>
        <p:grpSpPr>
          <a:xfrm>
            <a:off x="240208" y="914400"/>
            <a:ext cx="8697360" cy="4648262"/>
            <a:chOff x="2457" y="397865"/>
            <a:chExt cx="9270910" cy="4648718"/>
          </a:xfrm>
        </p:grpSpPr>
        <p:sp>
          <p:nvSpPr>
            <p:cNvPr id="8" name="Rectangle 7"/>
            <p:cNvSpPr/>
            <p:nvPr/>
          </p:nvSpPr>
          <p:spPr>
            <a:xfrm>
              <a:off x="93028" y="840089"/>
              <a:ext cx="187131" cy="4505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000">
                  <a:solidFill>
                    <a:srgbClr val="575757"/>
                  </a:solidFill>
                  <a:effectLst/>
                  <a:latin typeface="Arial" panose="020B0604020202020204" pitchFamily="34" charset="0"/>
                  <a:ea typeface="Arial" panose="020B0604020202020204" pitchFamily="34" charset="0"/>
                </a:rPr>
                <a:t>  </a:t>
              </a:r>
              <a:endParaRPr lang="en-US" sz="1100">
                <a:solidFill>
                  <a:srgbClr val="000000"/>
                </a:solidFill>
                <a:effectLst/>
                <a:latin typeface="Calibri" panose="020F0502020204030204" pitchFamily="34" charset="0"/>
                <a:ea typeface="Calibri" panose="020F0502020204030204" pitchFamily="34" charset="0"/>
              </a:endParaRPr>
            </a:p>
          </p:txBody>
        </p:sp>
        <p:pic>
          <p:nvPicPr>
            <p:cNvPr id="9" name="Picture 8"/>
            <p:cNvPicPr/>
            <p:nvPr/>
          </p:nvPicPr>
          <p:blipFill>
            <a:blip r:embed="rId2"/>
            <a:stretch>
              <a:fillRect/>
            </a:stretch>
          </p:blipFill>
          <p:spPr>
            <a:xfrm>
              <a:off x="2457" y="964603"/>
              <a:ext cx="3600450" cy="777875"/>
            </a:xfrm>
            <a:prstGeom prst="rect">
              <a:avLst/>
            </a:prstGeom>
          </p:spPr>
        </p:pic>
        <p:pic>
          <p:nvPicPr>
            <p:cNvPr id="10" name="Picture 9"/>
            <p:cNvPicPr/>
            <p:nvPr/>
          </p:nvPicPr>
          <p:blipFill>
            <a:blip r:embed="rId3"/>
            <a:stretch>
              <a:fillRect/>
            </a:stretch>
          </p:blipFill>
          <p:spPr>
            <a:xfrm>
              <a:off x="5969424" y="997973"/>
              <a:ext cx="2284113" cy="1183967"/>
            </a:xfrm>
            <a:prstGeom prst="rect">
              <a:avLst/>
            </a:prstGeom>
          </p:spPr>
        </p:pic>
        <p:pic>
          <p:nvPicPr>
            <p:cNvPr id="11" name="Picture 10"/>
            <p:cNvPicPr/>
            <p:nvPr/>
          </p:nvPicPr>
          <p:blipFill>
            <a:blip r:embed="rId4"/>
            <a:stretch>
              <a:fillRect/>
            </a:stretch>
          </p:blipFill>
          <p:spPr>
            <a:xfrm>
              <a:off x="7352787" y="2496936"/>
              <a:ext cx="1184200" cy="1184200"/>
            </a:xfrm>
            <a:prstGeom prst="rect">
              <a:avLst/>
            </a:prstGeom>
          </p:spPr>
        </p:pic>
        <p:pic>
          <p:nvPicPr>
            <p:cNvPr id="12" name="Picture 11"/>
            <p:cNvPicPr/>
            <p:nvPr/>
          </p:nvPicPr>
          <p:blipFill>
            <a:blip r:embed="rId5"/>
            <a:stretch>
              <a:fillRect/>
            </a:stretch>
          </p:blipFill>
          <p:spPr>
            <a:xfrm>
              <a:off x="48321" y="2207293"/>
              <a:ext cx="1791992" cy="1109879"/>
            </a:xfrm>
            <a:prstGeom prst="rect">
              <a:avLst/>
            </a:prstGeom>
          </p:spPr>
        </p:pic>
        <p:pic>
          <p:nvPicPr>
            <p:cNvPr id="13" name="Picture 12"/>
            <p:cNvPicPr/>
            <p:nvPr/>
          </p:nvPicPr>
          <p:blipFill>
            <a:blip r:embed="rId6"/>
            <a:stretch>
              <a:fillRect/>
            </a:stretch>
          </p:blipFill>
          <p:spPr>
            <a:xfrm>
              <a:off x="2247367" y="1942282"/>
              <a:ext cx="3517899" cy="2623256"/>
            </a:xfrm>
            <a:prstGeom prst="rect">
              <a:avLst/>
            </a:prstGeom>
          </p:spPr>
        </p:pic>
        <p:sp>
          <p:nvSpPr>
            <p:cNvPr id="14" name="Shape 191"/>
            <p:cNvSpPr/>
            <p:nvPr/>
          </p:nvSpPr>
          <p:spPr>
            <a:xfrm>
              <a:off x="2284762" y="1969096"/>
              <a:ext cx="3443110" cy="2568219"/>
            </a:xfrm>
            <a:custGeom>
              <a:avLst/>
              <a:gdLst/>
              <a:ahLst/>
              <a:cxnLst/>
              <a:rect l="0" t="0" r="0" b="0"/>
              <a:pathLst>
                <a:path w="3443110" h="2568219">
                  <a:moveTo>
                    <a:pt x="0" y="1284110"/>
                  </a:moveTo>
                  <a:cubicBezTo>
                    <a:pt x="0" y="574916"/>
                    <a:pt x="770763" y="0"/>
                    <a:pt x="1721561" y="0"/>
                  </a:cubicBezTo>
                  <a:cubicBezTo>
                    <a:pt x="2672347" y="0"/>
                    <a:pt x="3443110" y="574916"/>
                    <a:pt x="3443110" y="1284110"/>
                  </a:cubicBezTo>
                  <a:cubicBezTo>
                    <a:pt x="3443110" y="1993303"/>
                    <a:pt x="2672347" y="2568219"/>
                    <a:pt x="1721561" y="2568219"/>
                  </a:cubicBezTo>
                  <a:cubicBezTo>
                    <a:pt x="770763" y="2568219"/>
                    <a:pt x="0" y="1993303"/>
                    <a:pt x="0" y="1284110"/>
                  </a:cubicBezTo>
                  <a:close/>
                </a:path>
              </a:pathLst>
            </a:custGeom>
            <a:ln w="57150" cap="flat">
              <a:round/>
            </a:ln>
          </p:spPr>
          <p:style>
            <a:lnRef idx="1">
              <a:srgbClr val="3981B9"/>
            </a:lnRef>
            <a:fillRef idx="0">
              <a:srgbClr val="000000">
                <a:alpha val="0"/>
              </a:srgbClr>
            </a:fillRef>
            <a:effectRef idx="0">
              <a:scrgbClr r="0" g="0" b="0"/>
            </a:effectRef>
            <a:fontRef idx="none"/>
          </p:style>
          <p:txBody>
            <a:bodyPr/>
            <a:lstStyle/>
            <a:p>
              <a:endParaRPr lang="en-US"/>
            </a:p>
          </p:txBody>
        </p:sp>
        <p:sp>
          <p:nvSpPr>
            <p:cNvPr id="15" name="Rectangle 14"/>
            <p:cNvSpPr/>
            <p:nvPr/>
          </p:nvSpPr>
          <p:spPr>
            <a:xfrm>
              <a:off x="207386" y="3991169"/>
              <a:ext cx="2677233" cy="6285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a:solidFill>
                    <a:srgbClr val="0066CC"/>
                  </a:solidFill>
                  <a:effectLst/>
                  <a:latin typeface="Arial" panose="020B0604020202020204" pitchFamily="34" charset="0"/>
                  <a:ea typeface="Arial" panose="020B0604020202020204" pitchFamily="34" charset="0"/>
                </a:rPr>
                <a:t>Facebook’s  </a:t>
              </a:r>
              <a:endParaRPr lang="en-US" sz="1100">
                <a:solidFill>
                  <a:srgbClr val="000000"/>
                </a:solidFill>
                <a:effectLst/>
                <a:latin typeface="Calibri" panose="020F0502020204030204" pitchFamily="34" charset="0"/>
                <a:ea typeface="Calibri" panose="020F0502020204030204" pitchFamily="34" charset="0"/>
              </a:endParaRPr>
            </a:p>
          </p:txBody>
        </p:sp>
        <p:sp>
          <p:nvSpPr>
            <p:cNvPr id="16" name="Rectangle 15"/>
            <p:cNvSpPr/>
            <p:nvPr/>
          </p:nvSpPr>
          <p:spPr>
            <a:xfrm>
              <a:off x="126780" y="4417989"/>
              <a:ext cx="2760400" cy="6285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a:solidFill>
                    <a:srgbClr val="0066CC"/>
                  </a:solidFill>
                  <a:effectLst/>
                  <a:latin typeface="Arial" panose="020B0604020202020204" pitchFamily="34" charset="0"/>
                  <a:ea typeface="Arial" panose="020B0604020202020204" pitchFamily="34" charset="0"/>
                </a:rPr>
                <a:t>Entity Graph </a:t>
              </a:r>
              <a:endParaRPr lang="en-US" sz="1100">
                <a:solidFill>
                  <a:srgbClr val="000000"/>
                </a:solidFill>
                <a:effectLst/>
                <a:latin typeface="Calibri" panose="020F0502020204030204" pitchFamily="34" charset="0"/>
                <a:ea typeface="Calibri" panose="020F0502020204030204" pitchFamily="34" charset="0"/>
              </a:endParaRPr>
            </a:p>
          </p:txBody>
        </p:sp>
        <p:sp>
          <p:nvSpPr>
            <p:cNvPr id="17" name="Rectangle 16"/>
            <p:cNvSpPr/>
            <p:nvPr/>
          </p:nvSpPr>
          <p:spPr>
            <a:xfrm>
              <a:off x="6715535" y="3883197"/>
              <a:ext cx="1734577" cy="6248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i="1">
                  <a:solidFill>
                    <a:srgbClr val="575757"/>
                  </a:solidFill>
                  <a:effectLst/>
                  <a:latin typeface="Arial" panose="020B0604020202020204" pitchFamily="34" charset="0"/>
                  <a:ea typeface="Arial" panose="020B0604020202020204" pitchFamily="34" charset="0"/>
                </a:rPr>
                <a:t>OpenIE </a:t>
              </a:r>
              <a:endParaRPr lang="en-US" sz="1100">
                <a:solidFill>
                  <a:srgbClr val="000000"/>
                </a:solidFill>
                <a:effectLst/>
                <a:latin typeface="Calibri" panose="020F0502020204030204" pitchFamily="34" charset="0"/>
                <a:ea typeface="Calibri" panose="020F0502020204030204" pitchFamily="34" charset="0"/>
              </a:endParaRPr>
            </a:p>
          </p:txBody>
        </p:sp>
        <p:sp>
          <p:nvSpPr>
            <p:cNvPr id="18" name="Rectangle 17"/>
            <p:cNvSpPr/>
            <p:nvPr/>
          </p:nvSpPr>
          <p:spPr>
            <a:xfrm>
              <a:off x="6023816" y="4310018"/>
              <a:ext cx="157271" cy="6248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i="1">
                  <a:solidFill>
                    <a:srgbClr val="575757"/>
                  </a:solidFill>
                  <a:effectLst/>
                  <a:latin typeface="Arial" panose="020B0604020202020204" pitchFamily="34" charset="0"/>
                  <a:ea typeface="Arial" panose="020B0604020202020204" pitchFamily="34" charset="0"/>
                </a:rPr>
                <a:t>(</a:t>
              </a:r>
              <a:endParaRPr lang="en-US" sz="1100">
                <a:solidFill>
                  <a:srgbClr val="000000"/>
                </a:solidFill>
                <a:effectLst/>
                <a:latin typeface="Calibri" panose="020F0502020204030204" pitchFamily="34" charset="0"/>
                <a:ea typeface="Calibri" panose="020F0502020204030204" pitchFamily="34" charset="0"/>
              </a:endParaRPr>
            </a:p>
          </p:txBody>
        </p:sp>
        <p:sp>
          <p:nvSpPr>
            <p:cNvPr id="19" name="Rectangle 18"/>
            <p:cNvSpPr/>
            <p:nvPr/>
          </p:nvSpPr>
          <p:spPr>
            <a:xfrm>
              <a:off x="6142771" y="4310018"/>
              <a:ext cx="3130596" cy="6248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i="1" dirty="0">
                  <a:solidFill>
                    <a:srgbClr val="575757"/>
                  </a:solidFill>
                  <a:effectLst/>
                  <a:latin typeface="Arial" panose="020B0604020202020204" pitchFamily="34" charset="0"/>
                  <a:ea typeface="Arial" panose="020B0604020202020204" pitchFamily="34" charset="0"/>
                </a:rPr>
                <a:t>Reverb, OLLIE</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20" name="Rectangle 19"/>
            <p:cNvSpPr/>
            <p:nvPr/>
          </p:nvSpPr>
          <p:spPr>
            <a:xfrm>
              <a:off x="8664787" y="4305466"/>
              <a:ext cx="157270" cy="6248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i="1" dirty="0">
                  <a:solidFill>
                    <a:srgbClr val="575757"/>
                  </a:solidFill>
                  <a:effectLst/>
                  <a:latin typeface="Arial" panose="020B0604020202020204" pitchFamily="34" charset="0"/>
                  <a:ea typeface="Arial" panose="020B0604020202020204" pitchFamily="34" charset="0"/>
                </a:rPr>
                <a:t>)</a:t>
              </a:r>
              <a:endParaRPr lang="en-US" sz="1100" dirty="0">
                <a:solidFill>
                  <a:srgbClr val="000000"/>
                </a:solidFill>
                <a:effectLst/>
                <a:latin typeface="Calibri" panose="020F0502020204030204" pitchFamily="34" charset="0"/>
                <a:ea typeface="Calibri" panose="020F0502020204030204" pitchFamily="34" charset="0"/>
              </a:endParaRPr>
            </a:p>
          </p:txBody>
        </p:sp>
        <p:pic>
          <p:nvPicPr>
            <p:cNvPr id="22" name="Picture 21"/>
            <p:cNvPicPr/>
            <p:nvPr/>
          </p:nvPicPr>
          <p:blipFill>
            <a:blip r:embed="rId7"/>
            <a:stretch>
              <a:fillRect/>
            </a:stretch>
          </p:blipFill>
          <p:spPr>
            <a:xfrm>
              <a:off x="4115459" y="397865"/>
              <a:ext cx="1400175" cy="1133475"/>
            </a:xfrm>
            <a:prstGeom prst="rect">
              <a:avLst/>
            </a:prstGeom>
          </p:spPr>
        </p:pic>
      </p:grpSp>
      <p:sp>
        <p:nvSpPr>
          <p:cNvPr id="23" name="Rectangle 22"/>
          <p:cNvSpPr/>
          <p:nvPr/>
        </p:nvSpPr>
        <p:spPr>
          <a:xfrm>
            <a:off x="2778225" y="5340025"/>
            <a:ext cx="5468519" cy="1077218"/>
          </a:xfrm>
          <a:prstGeom prst="rect">
            <a:avLst/>
          </a:prstGeom>
        </p:spPr>
        <p:txBody>
          <a:bodyPr wrap="square">
            <a:spAutoFit/>
          </a:bodyPr>
          <a:lstStyle/>
          <a:p>
            <a:r>
              <a:rPr lang="en-US" sz="3200" dirty="0">
                <a:solidFill>
                  <a:srgbClr val="FFC000"/>
                </a:solidFill>
                <a:latin typeface="Arial" panose="020B0604020202020204" pitchFamily="34" charset="0"/>
                <a:ea typeface="Arial" panose="020B0604020202020204" pitchFamily="34" charset="0"/>
              </a:rPr>
              <a:t>Microsoft’s Satori </a:t>
            </a:r>
          </a:p>
          <a:p>
            <a:r>
              <a:rPr lang="en-US" sz="3200" dirty="0">
                <a:solidFill>
                  <a:srgbClr val="005800"/>
                </a:solidFill>
                <a:latin typeface="Arial" panose="020B0604020202020204" pitchFamily="34" charset="0"/>
                <a:ea typeface="Arial" panose="020B0604020202020204" pitchFamily="34" charset="0"/>
              </a:rPr>
              <a:t>Google’s Knowledge Graph </a:t>
            </a:r>
            <a:endParaRPr lang="en-US" sz="3200" dirty="0"/>
          </a:p>
        </p:txBody>
      </p:sp>
    </p:spTree>
    <p:extLst>
      <p:ext uri="{BB962C8B-B14F-4D97-AF65-F5344CB8AC3E}">
        <p14:creationId xmlns:p14="http://schemas.microsoft.com/office/powerpoint/2010/main" val="160698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Machine learning for NLP</a:t>
            </a:r>
            <a:endParaRPr lang="en-US" dirty="0"/>
          </a:p>
        </p:txBody>
      </p:sp>
      <p:sp>
        <p:nvSpPr>
          <p:cNvPr id="3" name="Content Placeholder 2"/>
          <p:cNvSpPr>
            <a:spLocks noGrp="1"/>
          </p:cNvSpPr>
          <p:nvPr>
            <p:ph idx="1"/>
          </p:nvPr>
        </p:nvSpPr>
        <p:spPr/>
        <p:txBody>
          <a:bodyPr/>
          <a:lstStyle/>
          <a:p>
            <a:r>
              <a:rPr lang="en-US" dirty="0"/>
              <a:t>mid-1970s: </a:t>
            </a:r>
            <a:r>
              <a:rPr lang="en-US" dirty="0">
                <a:solidFill>
                  <a:srgbClr val="FF0000"/>
                </a:solidFill>
              </a:rPr>
              <a:t>HMMs </a:t>
            </a:r>
            <a:r>
              <a:rPr lang="en-US" dirty="0"/>
              <a:t>for speech recognition </a:t>
            </a:r>
            <a:r>
              <a:rPr lang="en-US" dirty="0">
                <a:sym typeface="Wingdings" panose="05000000000000000000" pitchFamily="2" charset="2"/>
              </a:rPr>
              <a:t></a:t>
            </a:r>
            <a:r>
              <a:rPr lang="en-US" dirty="0"/>
              <a:t> probabilistic models</a:t>
            </a:r>
          </a:p>
          <a:p>
            <a:r>
              <a:rPr lang="en-US" dirty="0"/>
              <a:t>early 2000s: </a:t>
            </a:r>
            <a:r>
              <a:rPr lang="en-US" dirty="0">
                <a:solidFill>
                  <a:srgbClr val="FF0000"/>
                </a:solidFill>
              </a:rPr>
              <a:t>conditional random fields </a:t>
            </a:r>
            <a:r>
              <a:rPr lang="en-US" dirty="0"/>
              <a:t>for part-of-speech tagging </a:t>
            </a:r>
            <a:r>
              <a:rPr lang="en-US" dirty="0">
                <a:sym typeface="Wingdings" panose="05000000000000000000" pitchFamily="2" charset="2"/>
              </a:rPr>
              <a:t></a:t>
            </a:r>
            <a:r>
              <a:rPr lang="en-US" dirty="0"/>
              <a:t> structured prediction</a:t>
            </a:r>
          </a:p>
          <a:p>
            <a:r>
              <a:rPr lang="en-US" dirty="0"/>
              <a:t>early 2000s: </a:t>
            </a:r>
            <a:r>
              <a:rPr lang="en-US" dirty="0">
                <a:solidFill>
                  <a:srgbClr val="FF0000"/>
                </a:solidFill>
              </a:rPr>
              <a:t>Latent </a:t>
            </a:r>
            <a:r>
              <a:rPr lang="en-US" dirty="0" err="1">
                <a:solidFill>
                  <a:srgbClr val="FF0000"/>
                </a:solidFill>
              </a:rPr>
              <a:t>Dirichlet</a:t>
            </a:r>
            <a:r>
              <a:rPr lang="en-US" dirty="0">
                <a:solidFill>
                  <a:srgbClr val="FF0000"/>
                </a:solidFill>
              </a:rPr>
              <a:t> Allocation </a:t>
            </a:r>
            <a:r>
              <a:rPr lang="en-US" dirty="0"/>
              <a:t>for modeling text documents </a:t>
            </a:r>
            <a:r>
              <a:rPr lang="en-US" dirty="0">
                <a:sym typeface="Wingdings" panose="05000000000000000000" pitchFamily="2" charset="2"/>
              </a:rPr>
              <a:t></a:t>
            </a:r>
            <a:r>
              <a:rPr lang="en-US" dirty="0"/>
              <a:t> topic modeling</a:t>
            </a:r>
          </a:p>
          <a:p>
            <a:r>
              <a:rPr lang="en-US" dirty="0"/>
              <a:t>mid 2010s: </a:t>
            </a:r>
            <a:r>
              <a:rPr lang="en-US" dirty="0">
                <a:solidFill>
                  <a:srgbClr val="FF0000"/>
                </a:solidFill>
              </a:rPr>
              <a:t>sequence-to-sequence</a:t>
            </a:r>
            <a:r>
              <a:rPr lang="en-US" dirty="0"/>
              <a:t> models for machine translation </a:t>
            </a:r>
            <a:r>
              <a:rPr lang="en-US" dirty="0">
                <a:sym typeface="Wingdings" panose="05000000000000000000" pitchFamily="2" charset="2"/>
              </a:rPr>
              <a:t></a:t>
            </a:r>
            <a:r>
              <a:rPr lang="en-US" dirty="0"/>
              <a:t> neural networks with memory/state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99589" y="5486400"/>
            <a:ext cx="8944821"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3600" dirty="0"/>
              <a:t>We only selected some of the important topics </a:t>
            </a:r>
          </a:p>
        </p:txBody>
      </p:sp>
    </p:spTree>
    <p:extLst>
      <p:ext uri="{BB962C8B-B14F-4D97-AF65-F5344CB8AC3E}">
        <p14:creationId xmlns:p14="http://schemas.microsoft.com/office/powerpoint/2010/main" val="289982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4800600"/>
            <a:ext cx="8686800" cy="1752600"/>
          </a:xfrm>
        </p:spPr>
        <p:txBody>
          <a:bodyPr>
            <a:normAutofit/>
          </a:bodyPr>
          <a:lstStyle/>
          <a:p>
            <a:r>
              <a:rPr lang="en-US" dirty="0"/>
              <a:t>Conversational AI with long-term coherence</a:t>
            </a:r>
          </a:p>
          <a:p>
            <a:pPr lvl="1"/>
            <a:r>
              <a:rPr lang="en-US" dirty="0"/>
              <a:t>Grand challenge: 20 minutes</a:t>
            </a:r>
          </a:p>
          <a:p>
            <a:pPr lvl="1"/>
            <a:r>
              <a:rPr lang="en-US" dirty="0"/>
              <a:t>UW (winning) system --- 10+ minutes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Picture 4"/>
          <p:cNvPicPr>
            <a:picLocks noChangeAspect="1"/>
          </p:cNvPicPr>
          <p:nvPr/>
        </p:nvPicPr>
        <p:blipFill>
          <a:blip r:embed="rId2"/>
          <a:stretch>
            <a:fillRect/>
          </a:stretch>
        </p:blipFill>
        <p:spPr>
          <a:xfrm>
            <a:off x="376199" y="152400"/>
            <a:ext cx="8391601" cy="4374000"/>
          </a:xfrm>
          <a:prstGeom prst="rect">
            <a:avLst/>
          </a:prstGeom>
        </p:spPr>
      </p:pic>
    </p:spTree>
    <p:extLst>
      <p:ext uri="{BB962C8B-B14F-4D97-AF65-F5344CB8AC3E}">
        <p14:creationId xmlns:p14="http://schemas.microsoft.com/office/powerpoint/2010/main" val="241589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pic>
        <p:nvPicPr>
          <p:cNvPr id="5" name="Content Placeholder 4"/>
          <p:cNvPicPr>
            <a:picLocks noGrp="1" noChangeAspect="1"/>
          </p:cNvPicPr>
          <p:nvPr>
            <p:ph idx="1"/>
          </p:nvPr>
        </p:nvPicPr>
        <p:blipFill>
          <a:blip r:embed="rId2"/>
          <a:stretch>
            <a:fillRect/>
          </a:stretch>
        </p:blipFill>
        <p:spPr>
          <a:xfrm>
            <a:off x="412464" y="1295400"/>
            <a:ext cx="8319072" cy="52578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Rectangle 5"/>
          <p:cNvSpPr/>
          <p:nvPr/>
        </p:nvSpPr>
        <p:spPr>
          <a:xfrm>
            <a:off x="1447800" y="3416468"/>
            <a:ext cx="6091476" cy="1015663"/>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6000" dirty="0">
                <a:solidFill>
                  <a:srgbClr val="FF0000"/>
                </a:solidFill>
                <a:latin typeface="+mj-lt"/>
              </a:rPr>
              <a:t>sorry, not this kind</a:t>
            </a:r>
            <a:endParaRPr lang="en-US" sz="6000" dirty="0">
              <a:latin typeface="+mj-lt"/>
            </a:endParaRPr>
          </a:p>
        </p:txBody>
      </p:sp>
    </p:spTree>
    <p:extLst>
      <p:ext uri="{BB962C8B-B14F-4D97-AF65-F5344CB8AC3E}">
        <p14:creationId xmlns:p14="http://schemas.microsoft.com/office/powerpoint/2010/main" val="7785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7785" y="3778"/>
            <a:ext cx="8801415" cy="6798105"/>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75590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not to win (at least not in 2017)</a:t>
            </a:r>
          </a:p>
        </p:txBody>
      </p:sp>
      <p:sp>
        <p:nvSpPr>
          <p:cNvPr id="3" name="Content Placeholder 2"/>
          <p:cNvSpPr>
            <a:spLocks noGrp="1"/>
          </p:cNvSpPr>
          <p:nvPr>
            <p:ph idx="1"/>
          </p:nvPr>
        </p:nvSpPr>
        <p:spPr/>
        <p:txBody>
          <a:bodyPr/>
          <a:lstStyle/>
          <a:p>
            <a:r>
              <a:rPr lang="en-US" dirty="0"/>
              <a:t>Brute force more data</a:t>
            </a:r>
          </a:p>
          <a:p>
            <a:endParaRPr lang="en-US" dirty="0"/>
          </a:p>
          <a:p>
            <a:r>
              <a:rPr lang="en-US" dirty="0"/>
              <a:t>Deeper neural networks</a:t>
            </a:r>
          </a:p>
          <a:p>
            <a:pPr lvl="1"/>
            <a:r>
              <a:rPr lang="en-US" dirty="0"/>
              <a:t>with RL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984052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year (2018) winner’s system</a:t>
            </a:r>
            <a:br>
              <a:rPr lang="en-US" dirty="0"/>
            </a:br>
            <a:r>
              <a:rPr lang="en-US" dirty="0"/>
              <a:t>(Half million US$)</a:t>
            </a:r>
          </a:p>
        </p:txBody>
      </p:sp>
      <p:pic>
        <p:nvPicPr>
          <p:cNvPr id="5" name="Content Placeholder 4"/>
          <p:cNvPicPr>
            <a:picLocks noGrp="1" noChangeAspect="1"/>
          </p:cNvPicPr>
          <p:nvPr>
            <p:ph idx="1"/>
          </p:nvPr>
        </p:nvPicPr>
        <p:blipFill>
          <a:blip r:embed="rId2"/>
          <a:stretch>
            <a:fillRect/>
          </a:stretch>
        </p:blipFill>
        <p:spPr>
          <a:xfrm>
            <a:off x="21" y="1295400"/>
            <a:ext cx="9143979" cy="49530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6" name="Rectangle 5"/>
          <p:cNvSpPr/>
          <p:nvPr/>
        </p:nvSpPr>
        <p:spPr>
          <a:xfrm>
            <a:off x="1600200" y="6368534"/>
            <a:ext cx="6477000" cy="369332"/>
          </a:xfrm>
          <a:prstGeom prst="rect">
            <a:avLst/>
          </a:prstGeom>
        </p:spPr>
        <p:txBody>
          <a:bodyPr wrap="square">
            <a:spAutoFit/>
          </a:bodyPr>
          <a:lstStyle/>
          <a:p>
            <a:r>
              <a:rPr lang="en-US" dirty="0">
                <a:hlinkClick r:id="rId3"/>
              </a:rPr>
              <a:t>http://zhouyu.cs.ucdavis.edu/Alexa_Prize_Technical_Article.pdf</a:t>
            </a:r>
            <a:endParaRPr lang="en-US" dirty="0"/>
          </a:p>
        </p:txBody>
      </p:sp>
    </p:spTree>
    <p:extLst>
      <p:ext uri="{BB962C8B-B14F-4D97-AF65-F5344CB8AC3E}">
        <p14:creationId xmlns:p14="http://schemas.microsoft.com/office/powerpoint/2010/main" val="2561717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Dialog</a:t>
            </a:r>
          </a:p>
        </p:txBody>
      </p:sp>
      <p:pic>
        <p:nvPicPr>
          <p:cNvPr id="5" name="Content Placeholder 4"/>
          <p:cNvPicPr>
            <a:picLocks noGrp="1" noChangeAspect="1"/>
          </p:cNvPicPr>
          <p:nvPr>
            <p:ph idx="1"/>
          </p:nvPr>
        </p:nvPicPr>
        <p:blipFill>
          <a:blip r:embed="rId2"/>
          <a:stretch>
            <a:fillRect/>
          </a:stretch>
        </p:blipFill>
        <p:spPr>
          <a:xfrm>
            <a:off x="228600" y="1021457"/>
            <a:ext cx="8610600" cy="5502983"/>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91283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Topic Distribution of Alexa</a:t>
            </a:r>
            <a:endParaRPr lang="en-US" dirty="0"/>
          </a:p>
        </p:txBody>
      </p:sp>
      <p:pic>
        <p:nvPicPr>
          <p:cNvPr id="5" name="Content Placeholder 4"/>
          <p:cNvPicPr>
            <a:picLocks noGrp="1" noChangeAspect="1"/>
          </p:cNvPicPr>
          <p:nvPr>
            <p:ph idx="1"/>
          </p:nvPr>
        </p:nvPicPr>
        <p:blipFill>
          <a:blip r:embed="rId2"/>
          <a:stretch>
            <a:fillRect/>
          </a:stretch>
        </p:blipFill>
        <p:spPr>
          <a:xfrm>
            <a:off x="381000" y="1676400"/>
            <a:ext cx="8444753" cy="38100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2305052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52400" y="228600"/>
            <a:ext cx="8686800" cy="524542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7" name="Rectangle 6"/>
          <p:cNvSpPr/>
          <p:nvPr/>
        </p:nvSpPr>
        <p:spPr>
          <a:xfrm>
            <a:off x="1447800" y="5946967"/>
            <a:ext cx="6248400" cy="646331"/>
          </a:xfrm>
          <a:prstGeom prst="rect">
            <a:avLst/>
          </a:prstGeom>
        </p:spPr>
        <p:txBody>
          <a:bodyPr wrap="square">
            <a:spAutoFit/>
          </a:bodyPr>
          <a:lstStyle/>
          <a:p>
            <a:r>
              <a:rPr lang="en-US" dirty="0">
                <a:latin typeface="+mj-lt"/>
              </a:rPr>
              <a:t>Average feedback rating (one to five stars, indicating how likely the user is willing to talk to the system again)</a:t>
            </a:r>
          </a:p>
        </p:txBody>
      </p:sp>
    </p:spTree>
    <p:extLst>
      <p:ext uri="{BB962C8B-B14F-4D97-AF65-F5344CB8AC3E}">
        <p14:creationId xmlns:p14="http://schemas.microsoft.com/office/powerpoint/2010/main" val="2544029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a:t>
            </a:r>
            <a:r>
              <a:rPr lang="en-US" altLang="zh-CN" dirty="0"/>
              <a:t>Other </a:t>
            </a:r>
            <a:r>
              <a:rPr lang="en-US" dirty="0"/>
              <a:t>Limits for ML4NLP</a:t>
            </a:r>
          </a:p>
        </p:txBody>
      </p:sp>
      <p:sp>
        <p:nvSpPr>
          <p:cNvPr id="3" name="Content Placeholder 2"/>
          <p:cNvSpPr>
            <a:spLocks noGrp="1"/>
          </p:cNvSpPr>
          <p:nvPr>
            <p:ph idx="1"/>
          </p:nvPr>
        </p:nvSpPr>
        <p:spPr/>
        <p:txBody>
          <a:bodyPr/>
          <a:lstStyle/>
          <a:p>
            <a:r>
              <a:rPr lang="en-US" dirty="0"/>
              <a:t>Comprehensive QA</a:t>
            </a:r>
          </a:p>
          <a:p>
            <a:endParaRPr lang="en-US" dirty="0"/>
          </a:p>
          <a:p>
            <a:r>
              <a:rPr lang="en-US" dirty="0"/>
              <a:t>Multitask learning</a:t>
            </a:r>
          </a:p>
          <a:p>
            <a:endParaRPr lang="en-US" dirty="0"/>
          </a:p>
          <a:p>
            <a:r>
              <a:rPr lang="en-US" dirty="0"/>
              <a:t>Combined multimodal, logical and memory-based reasoning</a:t>
            </a:r>
          </a:p>
          <a:p>
            <a:endParaRPr lang="en-US" dirty="0"/>
          </a:p>
          <a:p>
            <a:r>
              <a:rPr lang="en-US" dirty="0"/>
              <a:t>Learning from few examples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Rounded Rectangle 4"/>
          <p:cNvSpPr/>
          <p:nvPr/>
        </p:nvSpPr>
        <p:spPr>
          <a:xfrm>
            <a:off x="5410200" y="4919623"/>
            <a:ext cx="3200400" cy="1600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Still a very active research field</a:t>
            </a:r>
          </a:p>
        </p:txBody>
      </p:sp>
    </p:spTree>
    <p:extLst>
      <p:ext uri="{BB962C8B-B14F-4D97-AF65-F5344CB8AC3E}">
        <p14:creationId xmlns:p14="http://schemas.microsoft.com/office/powerpoint/2010/main" val="117080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Review for Final Exam</a:t>
            </a:r>
          </a:p>
        </p:txBody>
      </p:sp>
      <p:sp>
        <p:nvSpPr>
          <p:cNvPr id="3" name="Content Placeholder 2"/>
          <p:cNvSpPr>
            <a:spLocks noGrp="1"/>
          </p:cNvSpPr>
          <p:nvPr>
            <p:ph idx="1"/>
          </p:nvPr>
        </p:nvSpPr>
        <p:spPr/>
        <p:txBody>
          <a:bodyPr>
            <a:normAutofit/>
          </a:bodyPr>
          <a:lstStyle/>
          <a:p>
            <a:r>
              <a:rPr lang="en-US" dirty="0"/>
              <a:t>We will have about 10 questions in the final exam</a:t>
            </a:r>
          </a:p>
          <a:p>
            <a:r>
              <a:rPr lang="en-US" dirty="0"/>
              <a:t>Similar form as Midterm</a:t>
            </a:r>
          </a:p>
          <a:p>
            <a:r>
              <a:rPr lang="en-US" dirty="0"/>
              <a:t>Sorry there is no example papers since this is the first time offering</a:t>
            </a:r>
          </a:p>
          <a:p>
            <a:pPr lvl="1"/>
            <a:r>
              <a:rPr lang="en-US" altLang="zh-CN" dirty="0"/>
              <a:t>We are still working on the final example paper</a:t>
            </a:r>
            <a:endParaRPr lang="en-US" dirty="0"/>
          </a:p>
          <a:p>
            <a:r>
              <a:rPr lang="en-US" dirty="0"/>
              <a:t>Date/time: December 12, 8:30AM - 10:30AM</a:t>
            </a:r>
          </a:p>
          <a:p>
            <a:r>
              <a:rPr lang="en-US" dirty="0"/>
              <a:t>LG4 Student Common </a:t>
            </a:r>
            <a:r>
              <a:rPr lang="en-US" dirty="0" err="1"/>
              <a:t>Rms</a:t>
            </a:r>
            <a:r>
              <a:rPr lang="en-US" dirty="0"/>
              <a:t>, Lift 3</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420641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en-US" dirty="0"/>
              <a:t> The state of the art </a:t>
            </a:r>
          </a:p>
        </p:txBody>
      </p:sp>
      <p:sp>
        <p:nvSpPr>
          <p:cNvPr id="440323" name="Text Box 3"/>
          <p:cNvSpPr txBox="1">
            <a:spLocks noChangeArrowheads="1"/>
          </p:cNvSpPr>
          <p:nvPr/>
        </p:nvSpPr>
        <p:spPr bwMode="auto">
          <a:xfrm>
            <a:off x="1433513" y="1447800"/>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i="0" dirty="0"/>
              <a:t>A   dog   is   chasing   a   boy   on   the   playground</a:t>
            </a:r>
          </a:p>
        </p:txBody>
      </p:sp>
      <p:sp>
        <p:nvSpPr>
          <p:cNvPr id="440324" name="Line 4"/>
          <p:cNvSpPr>
            <a:spLocks noChangeShapeType="1"/>
          </p:cNvSpPr>
          <p:nvPr/>
        </p:nvSpPr>
        <p:spPr bwMode="auto">
          <a:xfrm>
            <a:off x="1371600" y="1905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25" name="Text Box 5"/>
          <p:cNvSpPr txBox="1">
            <a:spLocks noChangeArrowheads="1"/>
          </p:cNvSpPr>
          <p:nvPr/>
        </p:nvSpPr>
        <p:spPr bwMode="auto">
          <a:xfrm>
            <a:off x="1295400" y="1905000"/>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40326" name="Line 6"/>
          <p:cNvSpPr>
            <a:spLocks noChangeShapeType="1"/>
          </p:cNvSpPr>
          <p:nvPr/>
        </p:nvSpPr>
        <p:spPr bwMode="auto">
          <a:xfrm>
            <a:off x="1905000" y="1905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27" name="Text Box 7"/>
          <p:cNvSpPr txBox="1">
            <a:spLocks noChangeArrowheads="1"/>
          </p:cNvSpPr>
          <p:nvPr/>
        </p:nvSpPr>
        <p:spPr bwMode="auto">
          <a:xfrm>
            <a:off x="1828800" y="1905000"/>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sp>
        <p:nvSpPr>
          <p:cNvPr id="440328" name="Line 8"/>
          <p:cNvSpPr>
            <a:spLocks noChangeShapeType="1"/>
          </p:cNvSpPr>
          <p:nvPr/>
        </p:nvSpPr>
        <p:spPr bwMode="auto">
          <a:xfrm>
            <a:off x="2514600" y="1905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29" name="Text Box 9"/>
          <p:cNvSpPr txBox="1">
            <a:spLocks noChangeArrowheads="1"/>
          </p:cNvSpPr>
          <p:nvPr/>
        </p:nvSpPr>
        <p:spPr bwMode="auto">
          <a:xfrm>
            <a:off x="2438400" y="1905000"/>
            <a:ext cx="544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Aux</a:t>
            </a:r>
          </a:p>
        </p:txBody>
      </p:sp>
      <p:sp>
        <p:nvSpPr>
          <p:cNvPr id="440330" name="Line 10"/>
          <p:cNvSpPr>
            <a:spLocks noChangeShapeType="1"/>
          </p:cNvSpPr>
          <p:nvPr/>
        </p:nvSpPr>
        <p:spPr bwMode="auto">
          <a:xfrm>
            <a:off x="3048000" y="19050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1" name="Text Box 11"/>
          <p:cNvSpPr txBox="1">
            <a:spLocks noChangeArrowheads="1"/>
          </p:cNvSpPr>
          <p:nvPr/>
        </p:nvSpPr>
        <p:spPr bwMode="auto">
          <a:xfrm>
            <a:off x="3141663" y="1905000"/>
            <a:ext cx="62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Verb</a:t>
            </a:r>
          </a:p>
        </p:txBody>
      </p:sp>
      <p:sp>
        <p:nvSpPr>
          <p:cNvPr id="440332" name="Line 12"/>
          <p:cNvSpPr>
            <a:spLocks noChangeShapeType="1"/>
          </p:cNvSpPr>
          <p:nvPr/>
        </p:nvSpPr>
        <p:spPr bwMode="auto">
          <a:xfrm>
            <a:off x="4114800" y="1905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3" name="Text Box 13"/>
          <p:cNvSpPr txBox="1">
            <a:spLocks noChangeArrowheads="1"/>
          </p:cNvSpPr>
          <p:nvPr/>
        </p:nvSpPr>
        <p:spPr bwMode="auto">
          <a:xfrm>
            <a:off x="4038600" y="1905000"/>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40334" name="Line 14"/>
          <p:cNvSpPr>
            <a:spLocks noChangeShapeType="1"/>
          </p:cNvSpPr>
          <p:nvPr/>
        </p:nvSpPr>
        <p:spPr bwMode="auto">
          <a:xfrm>
            <a:off x="4572000" y="1905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5" name="Text Box 15"/>
          <p:cNvSpPr txBox="1">
            <a:spLocks noChangeArrowheads="1"/>
          </p:cNvSpPr>
          <p:nvPr/>
        </p:nvSpPr>
        <p:spPr bwMode="auto">
          <a:xfrm>
            <a:off x="4495800" y="1905000"/>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sp>
        <p:nvSpPr>
          <p:cNvPr id="440336" name="Line 16"/>
          <p:cNvSpPr>
            <a:spLocks noChangeShapeType="1"/>
          </p:cNvSpPr>
          <p:nvPr/>
        </p:nvSpPr>
        <p:spPr bwMode="auto">
          <a:xfrm>
            <a:off x="5181600" y="1905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7" name="Text Box 17"/>
          <p:cNvSpPr txBox="1">
            <a:spLocks noChangeArrowheads="1"/>
          </p:cNvSpPr>
          <p:nvPr/>
        </p:nvSpPr>
        <p:spPr bwMode="auto">
          <a:xfrm>
            <a:off x="5113338" y="1905000"/>
            <a:ext cx="601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Prep</a:t>
            </a:r>
          </a:p>
        </p:txBody>
      </p:sp>
      <p:sp>
        <p:nvSpPr>
          <p:cNvPr id="440338" name="Line 18"/>
          <p:cNvSpPr>
            <a:spLocks noChangeShapeType="1"/>
          </p:cNvSpPr>
          <p:nvPr/>
        </p:nvSpPr>
        <p:spPr bwMode="auto">
          <a:xfrm>
            <a:off x="5715000" y="1905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9" name="Text Box 19"/>
          <p:cNvSpPr txBox="1">
            <a:spLocks noChangeArrowheads="1"/>
          </p:cNvSpPr>
          <p:nvPr/>
        </p:nvSpPr>
        <p:spPr bwMode="auto">
          <a:xfrm>
            <a:off x="5715000" y="1905000"/>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Det</a:t>
            </a:r>
          </a:p>
        </p:txBody>
      </p:sp>
      <p:sp>
        <p:nvSpPr>
          <p:cNvPr id="440340" name="Line 20"/>
          <p:cNvSpPr>
            <a:spLocks noChangeShapeType="1"/>
          </p:cNvSpPr>
          <p:nvPr/>
        </p:nvSpPr>
        <p:spPr bwMode="auto">
          <a:xfrm>
            <a:off x="6400800" y="19050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1" name="Text Box 21"/>
          <p:cNvSpPr txBox="1">
            <a:spLocks noChangeArrowheads="1"/>
          </p:cNvSpPr>
          <p:nvPr/>
        </p:nvSpPr>
        <p:spPr bwMode="auto">
          <a:xfrm>
            <a:off x="6705600" y="1905000"/>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i="0"/>
              <a:t>Noun</a:t>
            </a:r>
          </a:p>
        </p:txBody>
      </p:sp>
      <p:sp>
        <p:nvSpPr>
          <p:cNvPr id="440342" name="Line 22"/>
          <p:cNvSpPr>
            <a:spLocks noChangeShapeType="1"/>
          </p:cNvSpPr>
          <p:nvPr/>
        </p:nvSpPr>
        <p:spPr bwMode="auto">
          <a:xfrm>
            <a:off x="1600200" y="2209800"/>
            <a:ext cx="228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3" name="Line 23"/>
          <p:cNvSpPr>
            <a:spLocks noChangeShapeType="1"/>
          </p:cNvSpPr>
          <p:nvPr/>
        </p:nvSpPr>
        <p:spPr bwMode="auto">
          <a:xfrm flipH="1">
            <a:off x="1828800" y="220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4" name="Text Box 24"/>
          <p:cNvSpPr txBox="1">
            <a:spLocks noChangeArrowheads="1"/>
          </p:cNvSpPr>
          <p:nvPr/>
        </p:nvSpPr>
        <p:spPr bwMode="auto">
          <a:xfrm>
            <a:off x="1219200" y="25908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40345" name="Line 25"/>
          <p:cNvSpPr>
            <a:spLocks noChangeShapeType="1"/>
          </p:cNvSpPr>
          <p:nvPr/>
        </p:nvSpPr>
        <p:spPr bwMode="auto">
          <a:xfrm>
            <a:off x="2743200" y="22098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6" name="Line 26"/>
          <p:cNvSpPr>
            <a:spLocks noChangeShapeType="1"/>
          </p:cNvSpPr>
          <p:nvPr/>
        </p:nvSpPr>
        <p:spPr bwMode="auto">
          <a:xfrm>
            <a:off x="3886200" y="3657600"/>
            <a:ext cx="1143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7" name="Line 27"/>
          <p:cNvSpPr>
            <a:spLocks noChangeShapeType="1"/>
          </p:cNvSpPr>
          <p:nvPr/>
        </p:nvSpPr>
        <p:spPr bwMode="auto">
          <a:xfrm>
            <a:off x="1828800" y="2895600"/>
            <a:ext cx="22098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8" name="Line 28"/>
          <p:cNvSpPr>
            <a:spLocks noChangeShapeType="1"/>
          </p:cNvSpPr>
          <p:nvPr/>
        </p:nvSpPr>
        <p:spPr bwMode="auto">
          <a:xfrm>
            <a:off x="6096000" y="2209800"/>
            <a:ext cx="381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49" name="Line 29"/>
          <p:cNvSpPr>
            <a:spLocks noChangeShapeType="1"/>
          </p:cNvSpPr>
          <p:nvPr/>
        </p:nvSpPr>
        <p:spPr bwMode="auto">
          <a:xfrm>
            <a:off x="3124200" y="28956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0" name="Line 30"/>
          <p:cNvSpPr>
            <a:spLocks noChangeShapeType="1"/>
          </p:cNvSpPr>
          <p:nvPr/>
        </p:nvSpPr>
        <p:spPr bwMode="auto">
          <a:xfrm>
            <a:off x="4343400" y="2209800"/>
            <a:ext cx="228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1" name="Line 31"/>
          <p:cNvSpPr>
            <a:spLocks noChangeShapeType="1"/>
          </p:cNvSpPr>
          <p:nvPr/>
        </p:nvSpPr>
        <p:spPr bwMode="auto">
          <a:xfrm>
            <a:off x="5486400" y="2209800"/>
            <a:ext cx="838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2" name="Line 32"/>
          <p:cNvSpPr>
            <a:spLocks noChangeShapeType="1"/>
          </p:cNvSpPr>
          <p:nvPr/>
        </p:nvSpPr>
        <p:spPr bwMode="auto">
          <a:xfrm flipH="1">
            <a:off x="3124200" y="22098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3" name="Line 33"/>
          <p:cNvSpPr>
            <a:spLocks noChangeShapeType="1"/>
          </p:cNvSpPr>
          <p:nvPr/>
        </p:nvSpPr>
        <p:spPr bwMode="auto">
          <a:xfrm flipH="1">
            <a:off x="6477000" y="2209800"/>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4" name="Line 34"/>
          <p:cNvSpPr>
            <a:spLocks noChangeShapeType="1"/>
          </p:cNvSpPr>
          <p:nvPr/>
        </p:nvSpPr>
        <p:spPr bwMode="auto">
          <a:xfrm flipH="1">
            <a:off x="3810000" y="28956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5" name="Line 35"/>
          <p:cNvSpPr>
            <a:spLocks noChangeShapeType="1"/>
          </p:cNvSpPr>
          <p:nvPr/>
        </p:nvSpPr>
        <p:spPr bwMode="auto">
          <a:xfrm flipH="1">
            <a:off x="4572000" y="220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6" name="Line 36"/>
          <p:cNvSpPr>
            <a:spLocks noChangeShapeType="1"/>
          </p:cNvSpPr>
          <p:nvPr/>
        </p:nvSpPr>
        <p:spPr bwMode="auto">
          <a:xfrm flipH="1">
            <a:off x="5029200" y="3505200"/>
            <a:ext cx="1219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7" name="Line 37"/>
          <p:cNvSpPr>
            <a:spLocks noChangeShapeType="1"/>
          </p:cNvSpPr>
          <p:nvPr/>
        </p:nvSpPr>
        <p:spPr bwMode="auto">
          <a:xfrm flipH="1">
            <a:off x="6400800" y="2743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8" name="Text Box 38"/>
          <p:cNvSpPr txBox="1">
            <a:spLocks noChangeArrowheads="1"/>
          </p:cNvSpPr>
          <p:nvPr/>
        </p:nvSpPr>
        <p:spPr bwMode="auto">
          <a:xfrm>
            <a:off x="2441575" y="2616200"/>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Complex Verb</a:t>
            </a:r>
          </a:p>
        </p:txBody>
      </p:sp>
      <p:sp>
        <p:nvSpPr>
          <p:cNvPr id="440359" name="Text Box 39"/>
          <p:cNvSpPr txBox="1">
            <a:spLocks noChangeArrowheads="1"/>
          </p:cNvSpPr>
          <p:nvPr/>
        </p:nvSpPr>
        <p:spPr bwMode="auto">
          <a:xfrm>
            <a:off x="4038600" y="25908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40360" name="Text Box 40"/>
          <p:cNvSpPr txBox="1">
            <a:spLocks noChangeArrowheads="1"/>
          </p:cNvSpPr>
          <p:nvPr/>
        </p:nvSpPr>
        <p:spPr bwMode="auto">
          <a:xfrm>
            <a:off x="6248400" y="24384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Noun Phrase</a:t>
            </a:r>
          </a:p>
        </p:txBody>
      </p:sp>
      <p:sp>
        <p:nvSpPr>
          <p:cNvPr id="440361" name="Text Box 41"/>
          <p:cNvSpPr txBox="1">
            <a:spLocks noChangeArrowheads="1"/>
          </p:cNvSpPr>
          <p:nvPr/>
        </p:nvSpPr>
        <p:spPr bwMode="auto">
          <a:xfrm>
            <a:off x="5967413" y="3124200"/>
            <a:ext cx="1117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Prep Phrase</a:t>
            </a:r>
          </a:p>
        </p:txBody>
      </p:sp>
      <p:sp>
        <p:nvSpPr>
          <p:cNvPr id="440362" name="Text Box 42"/>
          <p:cNvSpPr txBox="1">
            <a:spLocks noChangeArrowheads="1"/>
          </p:cNvSpPr>
          <p:nvPr/>
        </p:nvSpPr>
        <p:spPr bwMode="auto">
          <a:xfrm>
            <a:off x="3290888" y="3352800"/>
            <a:ext cx="1138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Verb Phrase</a:t>
            </a:r>
          </a:p>
        </p:txBody>
      </p:sp>
      <p:sp>
        <p:nvSpPr>
          <p:cNvPr id="440363" name="Text Box 43"/>
          <p:cNvSpPr txBox="1">
            <a:spLocks noChangeArrowheads="1"/>
          </p:cNvSpPr>
          <p:nvPr/>
        </p:nvSpPr>
        <p:spPr bwMode="auto">
          <a:xfrm>
            <a:off x="4510088" y="4038600"/>
            <a:ext cx="11382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Verb Phrase</a:t>
            </a:r>
          </a:p>
        </p:txBody>
      </p:sp>
      <p:sp>
        <p:nvSpPr>
          <p:cNvPr id="440364" name="Line 44"/>
          <p:cNvSpPr>
            <a:spLocks noChangeShapeType="1"/>
          </p:cNvSpPr>
          <p:nvPr/>
        </p:nvSpPr>
        <p:spPr bwMode="auto">
          <a:xfrm flipH="1">
            <a:off x="4191000" y="4343400"/>
            <a:ext cx="609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65" name="Text Box 45"/>
          <p:cNvSpPr txBox="1">
            <a:spLocks noChangeArrowheads="1"/>
          </p:cNvSpPr>
          <p:nvPr/>
        </p:nvSpPr>
        <p:spPr bwMode="auto">
          <a:xfrm>
            <a:off x="3646488" y="45720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i="0"/>
              <a:t>Sentence</a:t>
            </a:r>
          </a:p>
        </p:txBody>
      </p:sp>
      <p:sp>
        <p:nvSpPr>
          <p:cNvPr id="440366" name="AutoShape 46"/>
          <p:cNvSpPr>
            <a:spLocks noChangeArrowheads="1"/>
          </p:cNvSpPr>
          <p:nvPr/>
        </p:nvSpPr>
        <p:spPr bwMode="auto">
          <a:xfrm>
            <a:off x="1752600" y="5791200"/>
            <a:ext cx="4495800" cy="609600"/>
          </a:xfrm>
          <a:prstGeom prst="parallelogram">
            <a:avLst>
              <a:gd name="adj" fmla="val 18437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0367" name="Object 47"/>
          <p:cNvGraphicFramePr>
            <a:graphicFrameLocks noChangeAspect="1"/>
          </p:cNvGraphicFramePr>
          <p:nvPr/>
        </p:nvGraphicFramePr>
        <p:xfrm>
          <a:off x="2819400" y="5181600"/>
          <a:ext cx="990600" cy="971550"/>
        </p:xfrm>
        <a:graphic>
          <a:graphicData uri="http://schemas.openxmlformats.org/presentationml/2006/ole">
            <mc:AlternateContent xmlns:mc="http://schemas.openxmlformats.org/markup-compatibility/2006">
              <mc:Choice xmlns:v="urn:schemas-microsoft-com:vml" Requires="v">
                <p:oleObj spid="_x0000_s2073" name="Photo Editor Photo" r:id="rId3" imgW="1457143" imgH="1428949" progId="MSPhotoEd.3">
                  <p:embed/>
                </p:oleObj>
              </mc:Choice>
              <mc:Fallback>
                <p:oleObj name="Photo Editor Photo" r:id="rId3" imgW="1457143" imgH="1428949" progId="MSPhotoEd.3">
                  <p:embed/>
                  <p:pic>
                    <p:nvPicPr>
                      <p:cNvPr id="440367"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181600"/>
                        <a:ext cx="9906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8" name="Oval 48"/>
          <p:cNvSpPr>
            <a:spLocks noChangeArrowheads="1"/>
          </p:cNvSpPr>
          <p:nvPr/>
        </p:nvSpPr>
        <p:spPr bwMode="auto">
          <a:xfrm>
            <a:off x="5105400" y="5105400"/>
            <a:ext cx="3048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0" name="Line 50"/>
          <p:cNvSpPr>
            <a:spLocks noChangeShapeType="1"/>
          </p:cNvSpPr>
          <p:nvPr/>
        </p:nvSpPr>
        <p:spPr bwMode="auto">
          <a:xfrm>
            <a:off x="52578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1" name="Line 51"/>
          <p:cNvSpPr>
            <a:spLocks noChangeShapeType="1"/>
          </p:cNvSpPr>
          <p:nvPr/>
        </p:nvSpPr>
        <p:spPr bwMode="auto">
          <a:xfrm flipH="1">
            <a:off x="5105400" y="5867400"/>
            <a:ext cx="152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2" name="Line 52"/>
          <p:cNvSpPr>
            <a:spLocks noChangeShapeType="1"/>
          </p:cNvSpPr>
          <p:nvPr/>
        </p:nvSpPr>
        <p:spPr bwMode="auto">
          <a:xfrm>
            <a:off x="5257800" y="58674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3" name="Line 53"/>
          <p:cNvSpPr>
            <a:spLocks noChangeShapeType="1"/>
          </p:cNvSpPr>
          <p:nvPr/>
        </p:nvSpPr>
        <p:spPr bwMode="auto">
          <a:xfrm flipH="1">
            <a:off x="5105400" y="5486400"/>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4" name="Line 54"/>
          <p:cNvSpPr>
            <a:spLocks noChangeShapeType="1"/>
          </p:cNvSpPr>
          <p:nvPr/>
        </p:nvSpPr>
        <p:spPr bwMode="auto">
          <a:xfrm>
            <a:off x="5257800" y="5486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5" name="Line 55"/>
          <p:cNvSpPr>
            <a:spLocks noChangeShapeType="1"/>
          </p:cNvSpPr>
          <p:nvPr/>
        </p:nvSpPr>
        <p:spPr bwMode="auto">
          <a:xfrm>
            <a:off x="5105400" y="50292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6" name="Line 56"/>
          <p:cNvSpPr>
            <a:spLocks noChangeShapeType="1"/>
          </p:cNvSpPr>
          <p:nvPr/>
        </p:nvSpPr>
        <p:spPr bwMode="auto">
          <a:xfrm>
            <a:off x="5334000" y="52578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7" name="Freeform 57"/>
          <p:cNvSpPr>
            <a:spLocks/>
          </p:cNvSpPr>
          <p:nvPr/>
        </p:nvSpPr>
        <p:spPr bwMode="auto">
          <a:xfrm>
            <a:off x="5410200" y="5321300"/>
            <a:ext cx="76200" cy="88900"/>
          </a:xfrm>
          <a:custGeom>
            <a:avLst/>
            <a:gdLst>
              <a:gd name="T0" fmla="*/ 0 w 48"/>
              <a:gd name="T1" fmla="*/ 0 h 56"/>
              <a:gd name="T2" fmla="*/ 48 w 48"/>
              <a:gd name="T3" fmla="*/ 48 h 56"/>
              <a:gd name="T4" fmla="*/ 0 w 48"/>
              <a:gd name="T5" fmla="*/ 48 h 56"/>
            </a:gdLst>
            <a:ahLst/>
            <a:cxnLst>
              <a:cxn ang="0">
                <a:pos x="T0" y="T1"/>
              </a:cxn>
              <a:cxn ang="0">
                <a:pos x="T2" y="T3"/>
              </a:cxn>
              <a:cxn ang="0">
                <a:pos x="T4" y="T5"/>
              </a:cxn>
            </a:cxnLst>
            <a:rect l="0" t="0" r="r" b="b"/>
            <a:pathLst>
              <a:path w="48" h="56">
                <a:moveTo>
                  <a:pt x="0" y="0"/>
                </a:moveTo>
                <a:cubicBezTo>
                  <a:pt x="24" y="20"/>
                  <a:pt x="48" y="40"/>
                  <a:pt x="48" y="48"/>
                </a:cubicBezTo>
                <a:cubicBezTo>
                  <a:pt x="48" y="56"/>
                  <a:pt x="24" y="52"/>
                  <a:pt x="0"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8" name="Line 58"/>
          <p:cNvSpPr>
            <a:spLocks noChangeShapeType="1"/>
          </p:cNvSpPr>
          <p:nvPr/>
        </p:nvSpPr>
        <p:spPr bwMode="auto">
          <a:xfrm>
            <a:off x="52578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9" name="Line 59"/>
          <p:cNvSpPr>
            <a:spLocks noChangeShapeType="1"/>
          </p:cNvSpPr>
          <p:nvPr/>
        </p:nvSpPr>
        <p:spPr bwMode="auto">
          <a:xfrm flipH="1">
            <a:off x="5257800" y="50292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80" name="Freeform 60"/>
          <p:cNvSpPr>
            <a:spLocks/>
          </p:cNvSpPr>
          <p:nvPr/>
        </p:nvSpPr>
        <p:spPr bwMode="auto">
          <a:xfrm>
            <a:off x="5791200" y="3505200"/>
            <a:ext cx="889000" cy="2362200"/>
          </a:xfrm>
          <a:custGeom>
            <a:avLst/>
            <a:gdLst>
              <a:gd name="T0" fmla="*/ 480 w 560"/>
              <a:gd name="T1" fmla="*/ 0 h 1488"/>
              <a:gd name="T2" fmla="*/ 480 w 560"/>
              <a:gd name="T3" fmla="*/ 768 h 1488"/>
              <a:gd name="T4" fmla="*/ 0 w 560"/>
              <a:gd name="T5" fmla="*/ 1488 h 1488"/>
            </a:gdLst>
            <a:ahLst/>
            <a:cxnLst>
              <a:cxn ang="0">
                <a:pos x="T0" y="T1"/>
              </a:cxn>
              <a:cxn ang="0">
                <a:pos x="T2" y="T3"/>
              </a:cxn>
              <a:cxn ang="0">
                <a:pos x="T4" y="T5"/>
              </a:cxn>
            </a:cxnLst>
            <a:rect l="0" t="0" r="r" b="b"/>
            <a:pathLst>
              <a:path w="560" h="1488">
                <a:moveTo>
                  <a:pt x="480" y="0"/>
                </a:moveTo>
                <a:cubicBezTo>
                  <a:pt x="520" y="260"/>
                  <a:pt x="560" y="520"/>
                  <a:pt x="480" y="768"/>
                </a:cubicBezTo>
                <a:cubicBezTo>
                  <a:pt x="400" y="1016"/>
                  <a:pt x="200" y="1252"/>
                  <a:pt x="0" y="1488"/>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81" name="Freeform 61"/>
          <p:cNvSpPr>
            <a:spLocks/>
          </p:cNvSpPr>
          <p:nvPr/>
        </p:nvSpPr>
        <p:spPr bwMode="auto">
          <a:xfrm>
            <a:off x="4724400" y="2971800"/>
            <a:ext cx="1422400" cy="2209800"/>
          </a:xfrm>
          <a:custGeom>
            <a:avLst/>
            <a:gdLst>
              <a:gd name="T0" fmla="*/ 0 w 896"/>
              <a:gd name="T1" fmla="*/ 0 h 1392"/>
              <a:gd name="T2" fmla="*/ 816 w 896"/>
              <a:gd name="T3" fmla="*/ 720 h 1392"/>
              <a:gd name="T4" fmla="*/ 480 w 896"/>
              <a:gd name="T5" fmla="*/ 1392 h 1392"/>
            </a:gdLst>
            <a:ahLst/>
            <a:cxnLst>
              <a:cxn ang="0">
                <a:pos x="T0" y="T1"/>
              </a:cxn>
              <a:cxn ang="0">
                <a:pos x="T2" y="T3"/>
              </a:cxn>
              <a:cxn ang="0">
                <a:pos x="T4" y="T5"/>
              </a:cxn>
            </a:cxnLst>
            <a:rect l="0" t="0" r="r" b="b"/>
            <a:pathLst>
              <a:path w="896" h="1392">
                <a:moveTo>
                  <a:pt x="0" y="0"/>
                </a:moveTo>
                <a:cubicBezTo>
                  <a:pt x="368" y="244"/>
                  <a:pt x="736" y="488"/>
                  <a:pt x="816" y="720"/>
                </a:cubicBezTo>
                <a:cubicBezTo>
                  <a:pt x="896" y="952"/>
                  <a:pt x="688" y="1172"/>
                  <a:pt x="480" y="1392"/>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84" name="Freeform 64"/>
          <p:cNvSpPr>
            <a:spLocks/>
          </p:cNvSpPr>
          <p:nvPr/>
        </p:nvSpPr>
        <p:spPr bwMode="auto">
          <a:xfrm>
            <a:off x="1752600" y="2895600"/>
            <a:ext cx="1752600" cy="2209800"/>
          </a:xfrm>
          <a:custGeom>
            <a:avLst/>
            <a:gdLst>
              <a:gd name="T0" fmla="*/ 0 w 1104"/>
              <a:gd name="T1" fmla="*/ 0 h 1392"/>
              <a:gd name="T2" fmla="*/ 912 w 1104"/>
              <a:gd name="T3" fmla="*/ 1008 h 1392"/>
              <a:gd name="T4" fmla="*/ 1104 w 1104"/>
              <a:gd name="T5" fmla="*/ 1392 h 1392"/>
            </a:gdLst>
            <a:ahLst/>
            <a:cxnLst>
              <a:cxn ang="0">
                <a:pos x="T0" y="T1"/>
              </a:cxn>
              <a:cxn ang="0">
                <a:pos x="T2" y="T3"/>
              </a:cxn>
              <a:cxn ang="0">
                <a:pos x="T4" y="T5"/>
              </a:cxn>
            </a:cxnLst>
            <a:rect l="0" t="0" r="r" b="b"/>
            <a:pathLst>
              <a:path w="1104" h="1392">
                <a:moveTo>
                  <a:pt x="0" y="0"/>
                </a:moveTo>
                <a:cubicBezTo>
                  <a:pt x="364" y="388"/>
                  <a:pt x="728" y="776"/>
                  <a:pt x="912" y="1008"/>
                </a:cubicBezTo>
                <a:cubicBezTo>
                  <a:pt x="1096" y="1240"/>
                  <a:pt x="1100" y="1316"/>
                  <a:pt x="1104" y="1392"/>
                </a:cubicBezTo>
              </a:path>
            </a:pathLst>
          </a:custGeom>
          <a:noFill/>
          <a:ln w="25400">
            <a:solidFill>
              <a:srgbClr val="CC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88" name="Text Box 68"/>
          <p:cNvSpPr txBox="1">
            <a:spLocks noChangeArrowheads="1"/>
          </p:cNvSpPr>
          <p:nvPr/>
        </p:nvSpPr>
        <p:spPr bwMode="auto">
          <a:xfrm>
            <a:off x="55397" y="3642364"/>
            <a:ext cx="3546805" cy="120032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i="0" dirty="0">
                <a:latin typeface="Arial" panose="020B0604020202020204" pitchFamily="34" charset="0"/>
              </a:rPr>
              <a:t>Semantics: some aspects</a:t>
            </a:r>
          </a:p>
          <a:p>
            <a:pPr marL="285750" indent="-285750" algn="l">
              <a:buFontTx/>
              <a:buChar char="-"/>
            </a:pPr>
            <a:r>
              <a:rPr lang="en-US" altLang="en-US" b="1" i="0" dirty="0">
                <a:latin typeface="Arial" panose="020B0604020202020204" pitchFamily="34" charset="0"/>
              </a:rPr>
              <a:t>Entity/relation extraction</a:t>
            </a:r>
          </a:p>
          <a:p>
            <a:pPr marL="285750" indent="-285750" algn="l">
              <a:buFontTx/>
              <a:buChar char="-"/>
            </a:pPr>
            <a:r>
              <a:rPr lang="en-US" altLang="en-US" b="1" i="0" dirty="0">
                <a:latin typeface="Arial" panose="020B0604020202020204" pitchFamily="34" charset="0"/>
              </a:rPr>
              <a:t>Word sense disambiguation</a:t>
            </a:r>
          </a:p>
          <a:p>
            <a:pPr marL="285750" indent="-285750" algn="l">
              <a:buFontTx/>
              <a:buChar char="-"/>
            </a:pPr>
            <a:r>
              <a:rPr lang="en-US" altLang="en-US" b="1" i="0" dirty="0">
                <a:latin typeface="Arial" panose="020B0604020202020204" pitchFamily="34" charset="0"/>
              </a:rPr>
              <a:t>Anaphora resolution</a:t>
            </a:r>
          </a:p>
        </p:txBody>
      </p:sp>
      <p:sp>
        <p:nvSpPr>
          <p:cNvPr id="440389" name="Text Box 69"/>
          <p:cNvSpPr txBox="1">
            <a:spLocks noChangeArrowheads="1"/>
          </p:cNvSpPr>
          <p:nvPr/>
        </p:nvSpPr>
        <p:spPr bwMode="auto">
          <a:xfrm>
            <a:off x="7945438" y="1533299"/>
            <a:ext cx="1198562" cy="92333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latin typeface="Arial" panose="020B0604020202020204" pitchFamily="34" charset="0"/>
              </a:rPr>
              <a:t>POS</a:t>
            </a:r>
          </a:p>
          <a:p>
            <a:r>
              <a:rPr lang="en-US" altLang="en-US" b="1" i="0" dirty="0">
                <a:latin typeface="Arial" panose="020B0604020202020204" pitchFamily="34" charset="0"/>
              </a:rPr>
              <a:t>Tagging:</a:t>
            </a:r>
          </a:p>
          <a:p>
            <a:r>
              <a:rPr lang="en-US" altLang="en-US" b="1" i="0" dirty="0">
                <a:latin typeface="Arial" panose="020B0604020202020204" pitchFamily="34" charset="0"/>
              </a:rPr>
              <a:t>97%</a:t>
            </a:r>
          </a:p>
        </p:txBody>
      </p:sp>
      <p:sp>
        <p:nvSpPr>
          <p:cNvPr id="440390" name="Text Box 70"/>
          <p:cNvSpPr txBox="1">
            <a:spLocks noChangeArrowheads="1"/>
          </p:cNvSpPr>
          <p:nvPr/>
        </p:nvSpPr>
        <p:spPr bwMode="auto">
          <a:xfrm>
            <a:off x="6578599" y="3429000"/>
            <a:ext cx="2565401"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latin typeface="Arial" panose="020B0604020202020204" pitchFamily="34" charset="0"/>
              </a:rPr>
              <a:t>Parsing: partial &gt;90%</a:t>
            </a:r>
          </a:p>
        </p:txBody>
      </p:sp>
      <p:sp>
        <p:nvSpPr>
          <p:cNvPr id="440392" name="Text Box 72"/>
          <p:cNvSpPr txBox="1">
            <a:spLocks noChangeArrowheads="1"/>
          </p:cNvSpPr>
          <p:nvPr/>
        </p:nvSpPr>
        <p:spPr bwMode="auto">
          <a:xfrm>
            <a:off x="6276975" y="5365750"/>
            <a:ext cx="2940050"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latin typeface="Arial" panose="020B0604020202020204" pitchFamily="34" charset="0"/>
              </a:rPr>
              <a:t>Speech act analysis: ???</a:t>
            </a:r>
          </a:p>
        </p:txBody>
      </p:sp>
      <p:sp>
        <p:nvSpPr>
          <p:cNvPr id="440393" name="Text Box 73"/>
          <p:cNvSpPr txBox="1">
            <a:spLocks noChangeArrowheads="1"/>
          </p:cNvSpPr>
          <p:nvPr/>
        </p:nvSpPr>
        <p:spPr bwMode="auto">
          <a:xfrm>
            <a:off x="854075" y="5302250"/>
            <a:ext cx="1787525"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0" dirty="0">
                <a:latin typeface="Arial" panose="020B0604020202020204" pitchFamily="34" charset="0"/>
              </a:rPr>
              <a:t>Inference: ???</a:t>
            </a:r>
          </a:p>
        </p:txBody>
      </p:sp>
      <p:sp>
        <p:nvSpPr>
          <p:cNvPr id="2" name="Date Placeholder 1"/>
          <p:cNvSpPr>
            <a:spLocks noGrp="1"/>
          </p:cNvSpPr>
          <p:nvPr>
            <p:ph type="dt" sz="half" idx="10"/>
          </p:nvPr>
        </p:nvSpPr>
        <p:spPr/>
        <p:txBody>
          <a:bodyPr/>
          <a:lstStyle/>
          <a:p>
            <a:r>
              <a:rPr lang="en-US"/>
              <a:t>CS@UVa</a:t>
            </a:r>
          </a:p>
        </p:txBody>
      </p:sp>
      <p:sp>
        <p:nvSpPr>
          <p:cNvPr id="4" name="Slide Number Placeholder 3"/>
          <p:cNvSpPr>
            <a:spLocks noGrp="1"/>
          </p:cNvSpPr>
          <p:nvPr>
            <p:ph type="sldNum" sz="quarter" idx="12"/>
          </p:nvPr>
        </p:nvSpPr>
        <p:spPr/>
        <p:txBody>
          <a:bodyPr/>
          <a:lstStyle/>
          <a:p>
            <a:fld id="{C6319467-766E-4BB3-8524-6F46E206E21B}" type="slidenum">
              <a:rPr lang="en-US" smtClean="0"/>
              <a:t>5</a:t>
            </a:fld>
            <a:endParaRPr lang="en-US"/>
          </a:p>
        </p:txBody>
      </p:sp>
    </p:spTree>
    <p:extLst>
      <p:ext uri="{BB962C8B-B14F-4D97-AF65-F5344CB8AC3E}">
        <p14:creationId xmlns:p14="http://schemas.microsoft.com/office/powerpoint/2010/main" val="160985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3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8" grpId="0" animBg="1"/>
      <p:bldP spid="440389" grpId="0" animBg="1"/>
      <p:bldP spid="440390" grpId="0" animBg="1"/>
      <p:bldP spid="440392" grpId="0" animBg="1"/>
      <p:bldP spid="4403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Review for Final Exam</a:t>
            </a:r>
          </a:p>
        </p:txBody>
      </p:sp>
      <p:sp>
        <p:nvSpPr>
          <p:cNvPr id="3" name="Content Placeholder 2"/>
          <p:cNvSpPr>
            <a:spLocks noGrp="1"/>
          </p:cNvSpPr>
          <p:nvPr>
            <p:ph idx="1"/>
          </p:nvPr>
        </p:nvSpPr>
        <p:spPr/>
        <p:txBody>
          <a:bodyPr>
            <a:normAutofit lnSpcReduction="10000"/>
          </a:bodyPr>
          <a:lstStyle/>
          <a:p>
            <a:r>
              <a:rPr lang="en-US" dirty="0"/>
              <a:t>Covering all topics that have not been tested in Midterm</a:t>
            </a:r>
          </a:p>
          <a:p>
            <a:pPr lvl="1"/>
            <a:r>
              <a:rPr lang="en-US" dirty="0"/>
              <a:t>Perceptron</a:t>
            </a:r>
          </a:p>
          <a:p>
            <a:pPr lvl="1"/>
            <a:r>
              <a:rPr lang="en-US" dirty="0"/>
              <a:t>Logistic regression</a:t>
            </a:r>
          </a:p>
          <a:p>
            <a:pPr lvl="1"/>
            <a:r>
              <a:rPr lang="en-US" dirty="0"/>
              <a:t>Multi-layer NN</a:t>
            </a:r>
          </a:p>
          <a:p>
            <a:pPr lvl="1"/>
            <a:r>
              <a:rPr lang="en-US" dirty="0"/>
              <a:t>CNN and RNN</a:t>
            </a:r>
          </a:p>
          <a:p>
            <a:pPr lvl="1"/>
            <a:r>
              <a:rPr lang="en-US" dirty="0"/>
              <a:t>Attention mechanism</a:t>
            </a:r>
          </a:p>
          <a:p>
            <a:pPr lvl="1"/>
            <a:r>
              <a:rPr lang="en-US" dirty="0"/>
              <a:t>Language Models</a:t>
            </a:r>
          </a:p>
          <a:p>
            <a:r>
              <a:rPr lang="en-US" dirty="0"/>
              <a:t>No calculation with a multi-layer neural network</a:t>
            </a:r>
          </a:p>
          <a:p>
            <a:pPr lvl="1"/>
            <a:r>
              <a:rPr lang="en-US" dirty="0"/>
              <a:t>But perceptron is required</a:t>
            </a:r>
          </a:p>
          <a:p>
            <a:r>
              <a:rPr lang="en-US" dirty="0"/>
              <a:t>Transformer and BERT will not be included since they are too complicated</a:t>
            </a:r>
          </a:p>
          <a:p>
            <a:pPr lvl="1"/>
            <a:r>
              <a:rPr lang="en-US" dirty="0"/>
              <a:t>But attention model is required</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544473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r>
              <a:rPr lang="en-US" dirty="0"/>
              <a:t>It’s been an exciting semester!</a:t>
            </a:r>
          </a:p>
          <a:p>
            <a:endParaRPr lang="en-US" dirty="0"/>
          </a:p>
          <a:p>
            <a:r>
              <a:rPr lang="en-US" dirty="0"/>
              <a:t>Good luck to the final!</a:t>
            </a:r>
          </a:p>
          <a:p>
            <a:endParaRPr lang="en-US" dirty="0"/>
          </a:p>
          <a:p>
            <a:r>
              <a:rPr lang="en-US" dirty="0"/>
              <a:t>Please </a:t>
            </a:r>
            <a:r>
              <a:rPr lang="en-US" altLang="zh-CN" dirty="0"/>
              <a:t>fi</a:t>
            </a:r>
            <a:r>
              <a:rPr lang="en-US" dirty="0"/>
              <a:t>ll out SFQ on canvas!</a:t>
            </a:r>
          </a:p>
          <a:p>
            <a:endParaRPr lang="en-US" dirty="0"/>
          </a:p>
          <a:p>
            <a:r>
              <a:rPr lang="en-US" dirty="0"/>
              <a:t>Thank you! </a:t>
            </a:r>
            <a:r>
              <a:rPr lang="en-US" dirty="0">
                <a:sym typeface="Wingdings" panose="05000000000000000000" pitchFamily="2" charset="2"/>
              </a:rPr>
              <a:t></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21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has been lost from old NLP work?</a:t>
            </a:r>
          </a:p>
        </p:txBody>
      </p:sp>
      <p:sp>
        <p:nvSpPr>
          <p:cNvPr id="3" name="Content Placeholder 2"/>
          <p:cNvSpPr>
            <a:spLocks noGrp="1"/>
          </p:cNvSpPr>
          <p:nvPr>
            <p:ph idx="1"/>
          </p:nvPr>
        </p:nvSpPr>
        <p:spPr/>
        <p:txBody>
          <a:bodyPr/>
          <a:lstStyle/>
          <a:p>
            <a:r>
              <a:rPr lang="en-US" dirty="0"/>
              <a:t>An earlier era of work had lofty goals, but modest realities</a:t>
            </a:r>
          </a:p>
          <a:p>
            <a:endParaRPr lang="en-US" dirty="0"/>
          </a:p>
          <a:p>
            <a:r>
              <a:rPr lang="en-US" dirty="0"/>
              <a:t>Today, we have </a:t>
            </a:r>
            <a:r>
              <a:rPr lang="en-US" i="1" dirty="0"/>
              <a:t>much </a:t>
            </a:r>
            <a:r>
              <a:rPr lang="en-US" dirty="0"/>
              <a:t>better realities, but often content ourselves with running LSTMs rather than reaching for the stars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269756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didn’t work?</a:t>
            </a:r>
            <a:endParaRPr lang="en-US" dirty="0"/>
          </a:p>
        </p:txBody>
      </p:sp>
      <p:sp>
        <p:nvSpPr>
          <p:cNvPr id="3" name="Content Placeholder 2"/>
          <p:cNvSpPr>
            <a:spLocks noGrp="1"/>
          </p:cNvSpPr>
          <p:nvPr>
            <p:ph idx="1"/>
          </p:nvPr>
        </p:nvSpPr>
        <p:spPr/>
        <p:txBody>
          <a:bodyPr/>
          <a:lstStyle/>
          <a:p>
            <a:r>
              <a:rPr lang="en-US" dirty="0">
                <a:solidFill>
                  <a:srgbClr val="FF0000"/>
                </a:solidFill>
              </a:rPr>
              <a:t>Adversarial examples</a:t>
            </a:r>
          </a:p>
          <a:p>
            <a:endParaRPr lang="en-US" dirty="0"/>
          </a:p>
          <a:p>
            <a:r>
              <a:rPr lang="en-US" dirty="0"/>
              <a:t>Commonsense knowledge</a:t>
            </a:r>
          </a:p>
          <a:p>
            <a:endParaRPr lang="en-US" dirty="0"/>
          </a:p>
          <a:p>
            <a:r>
              <a:rPr lang="en-US" dirty="0"/>
              <a:t>Grounding and meaning related to the real world</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3841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Attacking Machine Learning with Adversarial Examples</a:t>
            </a:r>
          </a:p>
        </p:txBody>
      </p:sp>
      <p:pic>
        <p:nvPicPr>
          <p:cNvPr id="5" name="Content Placeholder 4"/>
          <p:cNvPicPr>
            <a:picLocks noGrp="1" noChangeAspect="1"/>
          </p:cNvPicPr>
          <p:nvPr>
            <p:ph idx="1"/>
          </p:nvPr>
        </p:nvPicPr>
        <p:blipFill>
          <a:blip r:embed="rId2"/>
          <a:stretch>
            <a:fillRect/>
          </a:stretch>
        </p:blipFill>
        <p:spPr>
          <a:xfrm>
            <a:off x="76200" y="1295400"/>
            <a:ext cx="8913772" cy="43434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6" name="Rectangle 5"/>
          <p:cNvSpPr/>
          <p:nvPr/>
        </p:nvSpPr>
        <p:spPr>
          <a:xfrm>
            <a:off x="1905000" y="6260068"/>
            <a:ext cx="5791200" cy="369332"/>
          </a:xfrm>
          <a:prstGeom prst="rect">
            <a:avLst/>
          </a:prstGeom>
        </p:spPr>
        <p:txBody>
          <a:bodyPr wrap="square">
            <a:spAutoFit/>
          </a:bodyPr>
          <a:lstStyle/>
          <a:p>
            <a:r>
              <a:rPr lang="en-US" dirty="0">
                <a:hlinkClick r:id="rId3"/>
              </a:rPr>
              <a:t>https://blog.openai.com/adversarial-example-research/</a:t>
            </a:r>
            <a:endParaRPr lang="en-US" dirty="0"/>
          </a:p>
        </p:txBody>
      </p:sp>
    </p:spTree>
    <p:extLst>
      <p:ext uri="{BB962C8B-B14F-4D97-AF65-F5344CB8AC3E}">
        <p14:creationId xmlns:p14="http://schemas.microsoft.com/office/powerpoint/2010/main" val="51398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Attacking Machine Learning with Adversarial Examples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p:cNvPicPr>
            <a:picLocks noChangeAspect="1"/>
          </p:cNvPicPr>
          <p:nvPr/>
        </p:nvPicPr>
        <p:blipFill>
          <a:blip r:embed="rId2"/>
          <a:stretch>
            <a:fillRect/>
          </a:stretch>
        </p:blipFill>
        <p:spPr>
          <a:xfrm>
            <a:off x="168282" y="990600"/>
            <a:ext cx="3977985" cy="2461473"/>
          </a:xfrm>
          <a:prstGeom prst="rect">
            <a:avLst/>
          </a:prstGeom>
        </p:spPr>
      </p:pic>
      <p:pic>
        <p:nvPicPr>
          <p:cNvPr id="6" name="Picture 5"/>
          <p:cNvPicPr>
            <a:picLocks noChangeAspect="1"/>
          </p:cNvPicPr>
          <p:nvPr/>
        </p:nvPicPr>
        <p:blipFill>
          <a:blip r:embed="rId3"/>
          <a:stretch>
            <a:fillRect/>
          </a:stretch>
        </p:blipFill>
        <p:spPr>
          <a:xfrm>
            <a:off x="1676400" y="3413462"/>
            <a:ext cx="7407282" cy="3444538"/>
          </a:xfrm>
          <a:prstGeom prst="rect">
            <a:avLst/>
          </a:prstGeom>
        </p:spPr>
      </p:pic>
      <p:sp>
        <p:nvSpPr>
          <p:cNvPr id="7" name="Rectangle 6"/>
          <p:cNvSpPr/>
          <p:nvPr/>
        </p:nvSpPr>
        <p:spPr>
          <a:xfrm>
            <a:off x="1371600" y="6570699"/>
            <a:ext cx="6934200" cy="261610"/>
          </a:xfrm>
          <a:prstGeom prst="rect">
            <a:avLst/>
          </a:prstGeom>
        </p:spPr>
        <p:txBody>
          <a:bodyPr wrap="square">
            <a:spAutoFit/>
          </a:bodyPr>
          <a:lstStyle/>
          <a:p>
            <a:r>
              <a:rPr lang="en-US" sz="1100" dirty="0">
                <a:hlinkClick r:id="rId4"/>
              </a:rPr>
              <a:t>https://seclab.stanford.edu/AdvML2017/slides/dawn-stanford-ai-security-workshop-short-sep-2017.pdf</a:t>
            </a:r>
            <a:endParaRPr lang="en-US" sz="1100" dirty="0"/>
          </a:p>
        </p:txBody>
      </p:sp>
    </p:spTree>
    <p:extLst>
      <p:ext uri="{BB962C8B-B14F-4D97-AF65-F5344CB8AC3E}">
        <p14:creationId xmlns:p14="http://schemas.microsoft.com/office/powerpoint/2010/main" val="3897248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24001</TotalTime>
  <Words>2132</Words>
  <Application>Microsoft Office PowerPoint</Application>
  <PresentationFormat>全屏显示(4:3)</PresentationFormat>
  <Paragraphs>357</Paragraphs>
  <Slides>51</Slides>
  <Notes>2</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57" baseType="lpstr">
      <vt:lpstr>Arial</vt:lpstr>
      <vt:lpstr>Calibri</vt:lpstr>
      <vt:lpstr>Calibri Light</vt:lpstr>
      <vt:lpstr>Wingdings</vt:lpstr>
      <vt:lpstr>Office Theme</vt:lpstr>
      <vt:lpstr>Photo Editor Photo</vt:lpstr>
      <vt:lpstr>COMP4901K/Math4824B Machine Learning for Natural Language Processing</vt:lpstr>
      <vt:lpstr>Levels of Linguistic Analysis</vt:lpstr>
      <vt:lpstr>An example of NLP</vt:lpstr>
      <vt:lpstr>Machine learning for NLP</vt:lpstr>
      <vt:lpstr> The state of the art </vt:lpstr>
      <vt:lpstr>What has been lost from old NLP work?</vt:lpstr>
      <vt:lpstr>What didn’t work?</vt:lpstr>
      <vt:lpstr>Attacking Machine Learning with Adversarial Examples</vt:lpstr>
      <vt:lpstr>Attacking Machine Learning with Adversarial Examples</vt:lpstr>
      <vt:lpstr>Attacking Machine Learning with Adversarial Examples</vt:lpstr>
      <vt:lpstr>Attacking Machine Learning with Adversarial Examples</vt:lpstr>
      <vt:lpstr>https://rajpurkar.github.io/SQuAD-explorer/</vt:lpstr>
      <vt:lpstr>Attacking Machine Learning with Adversarial Examples</vt:lpstr>
      <vt:lpstr>What didn’t work?</vt:lpstr>
      <vt:lpstr>Pragmatics</vt:lpstr>
      <vt:lpstr>“Commonsense Knowledge”</vt:lpstr>
      <vt:lpstr>What is Commonsense Knowledge?</vt:lpstr>
      <vt:lpstr>Detecting Moods (“affect”) in Text</vt:lpstr>
      <vt:lpstr>Reading between the Lines</vt:lpstr>
      <vt:lpstr>Reading between the Lines  What’s not said?</vt:lpstr>
      <vt:lpstr>Winograd Challenge (Levesque et al., 2014)</vt:lpstr>
      <vt:lpstr>Don’t large-scale LMs learn commonsense?</vt:lpstr>
      <vt:lpstr>What didn’t work?</vt:lpstr>
      <vt:lpstr>PowerPoint 演示文稿</vt:lpstr>
      <vt:lpstr>Today “neural” NLG depends less on NLU</vt:lpstr>
      <vt:lpstr>NLG depends heavily on Neural-LMs</vt:lpstr>
      <vt:lpstr>PowerPoint 演示文稿</vt:lpstr>
      <vt:lpstr>Neural generation can be brittle (no adversary necessary)</vt:lpstr>
      <vt:lpstr>Neural generation can be brittle (no adversary necessary)</vt:lpstr>
      <vt:lpstr>Neural generation can be brittle (no adversary necessary)</vt:lpstr>
      <vt:lpstr>Neural generation can be brittle (no adversary necessary)</vt:lpstr>
      <vt:lpstr>Natural language in, unnatural language out. why?</vt:lpstr>
      <vt:lpstr>Organizing knowledge</vt:lpstr>
      <vt:lpstr>Cross-document co-reference resolution</vt:lpstr>
      <vt:lpstr>Reference resolution: (disambiguation to Wikipedia)</vt:lpstr>
      <vt:lpstr>The “Reference” Collection has Structure</vt:lpstr>
      <vt:lpstr>Analysis of Information Networks</vt:lpstr>
      <vt:lpstr>Here – Wikipedia as a knowledge resource  …. but we can use other resources</vt:lpstr>
      <vt:lpstr>Knowledge graphs </vt:lpstr>
      <vt:lpstr>PowerPoint 演示文稿</vt:lpstr>
      <vt:lpstr>System architecture?</vt:lpstr>
      <vt:lpstr>PowerPoint 演示文稿</vt:lpstr>
      <vt:lpstr>How not to win (at least not in 2017)</vt:lpstr>
      <vt:lpstr>This year (2018) winner’s system (Half million US$)</vt:lpstr>
      <vt:lpstr>An Example Dialog</vt:lpstr>
      <vt:lpstr>Topic Distribution of Alexa</vt:lpstr>
      <vt:lpstr>PowerPoint 演示文稿</vt:lpstr>
      <vt:lpstr>Lots of Other Limits for ML4NLP</vt:lpstr>
      <vt:lpstr>Brief Review for Final Exam</vt:lpstr>
      <vt:lpstr>Brief Review for Final Exam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Yangqiu Song</dc:title>
  <dc:creator>yqsong</dc:creator>
  <cp:lastModifiedBy>CHANG YS</cp:lastModifiedBy>
  <cp:revision>294</cp:revision>
  <dcterms:created xsi:type="dcterms:W3CDTF">2006-08-16T00:00:00Z</dcterms:created>
  <dcterms:modified xsi:type="dcterms:W3CDTF">2018-11-29T14:13:08Z</dcterms:modified>
</cp:coreProperties>
</file>